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sldIdLst>
    <p:sldId id="537" r:id="rId5"/>
    <p:sldId id="381" r:id="rId6"/>
    <p:sldId id="349" r:id="rId7"/>
    <p:sldId id="382" r:id="rId8"/>
    <p:sldId id="389" r:id="rId9"/>
    <p:sldId id="386" r:id="rId10"/>
    <p:sldId id="375" r:id="rId11"/>
    <p:sldId id="383" r:id="rId12"/>
    <p:sldId id="390" r:id="rId13"/>
    <p:sldId id="393" r:id="rId14"/>
    <p:sldId id="458" r:id="rId15"/>
    <p:sldId id="394" r:id="rId16"/>
    <p:sldId id="395" r:id="rId17"/>
    <p:sldId id="396" r:id="rId18"/>
    <p:sldId id="459" r:id="rId19"/>
    <p:sldId id="460" r:id="rId20"/>
    <p:sldId id="461" r:id="rId21"/>
    <p:sldId id="397" r:id="rId22"/>
    <p:sldId id="398" r:id="rId23"/>
    <p:sldId id="399" r:id="rId24"/>
    <p:sldId id="400" r:id="rId25"/>
    <p:sldId id="401" r:id="rId26"/>
    <p:sldId id="520" r:id="rId27"/>
    <p:sldId id="462" r:id="rId28"/>
    <p:sldId id="521" r:id="rId29"/>
    <p:sldId id="522" r:id="rId30"/>
    <p:sldId id="403" r:id="rId31"/>
    <p:sldId id="463" r:id="rId32"/>
    <p:sldId id="402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415" r:id="rId45"/>
    <p:sldId id="416" r:id="rId46"/>
    <p:sldId id="519" r:id="rId47"/>
    <p:sldId id="417" r:id="rId48"/>
    <p:sldId id="418" r:id="rId49"/>
    <p:sldId id="472" r:id="rId50"/>
    <p:sldId id="473" r:id="rId51"/>
    <p:sldId id="474" r:id="rId52"/>
    <p:sldId id="475" r:id="rId53"/>
    <p:sldId id="478" r:id="rId54"/>
    <p:sldId id="479" r:id="rId55"/>
    <p:sldId id="480" r:id="rId56"/>
    <p:sldId id="481" r:id="rId57"/>
    <p:sldId id="538" r:id="rId58"/>
    <p:sldId id="539" r:id="rId59"/>
  </p:sldIdLst>
  <p:sldSz cx="100584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>
          <p15:clr>
            <a:srgbClr val="A4A3A4"/>
          </p15:clr>
        </p15:guide>
        <p15:guide id="2" pos="374">
          <p15:clr>
            <a:srgbClr val="A4A3A4"/>
          </p15:clr>
        </p15:guide>
        <p15:guide id="3" pos="2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8"/>
    <a:srgbClr val="EAEAEA"/>
    <a:srgbClr val="F0F7FA"/>
    <a:srgbClr val="CCFFFF"/>
    <a:srgbClr val="CCECFF"/>
    <a:srgbClr val="99FFCC"/>
    <a:srgbClr val="CCFFCC"/>
    <a:srgbClr val="E4FCF9"/>
    <a:srgbClr val="AFEBEA"/>
    <a:srgbClr val="E8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2409" autoAdjust="0"/>
  </p:normalViewPr>
  <p:slideViewPr>
    <p:cSldViewPr>
      <p:cViewPr varScale="1">
        <p:scale>
          <a:sx n="91" d="100"/>
          <a:sy n="91" d="100"/>
        </p:scale>
        <p:origin x="1720" y="192"/>
      </p:cViewPr>
      <p:guideLst>
        <p:guide orient="horz" pos="4269"/>
        <p:guide pos="374"/>
        <p:guide pos="2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DB25C4-B58C-4B9E-B683-4DE86B26EB8A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2C8C172-61B7-4BDE-B4FB-977722AC2713}">
      <dgm:prSet phldrT="[Текст]" custT="1"/>
      <dgm:spPr/>
      <dgm:t>
        <a:bodyPr/>
        <a:lstStyle/>
        <a:p>
          <a:pPr algn="just"/>
          <a:r>
            <a:rPr lang="ru-RU" sz="1800" b="1" dirty="0" smtClean="0"/>
            <a:t>Последовательность на входе, последовательность на выходе (последовательность -</a:t>
          </a:r>
          <a:r>
            <a:rPr lang="en-US" sz="1800" b="1" dirty="0" smtClean="0"/>
            <a:t>&gt;</a:t>
          </a:r>
          <a:r>
            <a:rPr lang="ru-RU" sz="1800" b="1" dirty="0" smtClean="0"/>
            <a:t>последовательность)</a:t>
          </a:r>
          <a:endParaRPr lang="ru-RU" sz="1800" b="1" dirty="0"/>
        </a:p>
      </dgm:t>
    </dgm:pt>
    <dgm:pt modelId="{44393866-3F42-48D2-903B-518DA48593FD}" type="parTrans" cxnId="{51F58088-D042-46BA-A08C-55424B1C4B01}">
      <dgm:prSet/>
      <dgm:spPr/>
      <dgm:t>
        <a:bodyPr/>
        <a:lstStyle/>
        <a:p>
          <a:endParaRPr lang="ru-RU"/>
        </a:p>
      </dgm:t>
    </dgm:pt>
    <dgm:pt modelId="{8B3A5CA2-3663-4D91-A2B7-FEDADEF2A159}" type="sibTrans" cxnId="{51F58088-D042-46BA-A08C-55424B1C4B01}">
      <dgm:prSet/>
      <dgm:spPr/>
      <dgm:t>
        <a:bodyPr/>
        <a:lstStyle/>
        <a:p>
          <a:endParaRPr lang="ru-RU"/>
        </a:p>
      </dgm:t>
    </dgm:pt>
    <dgm:pt modelId="{748E76EB-A0DB-4A9C-AE46-06A4EC3800CF}">
      <dgm:prSet phldrT="[Текст]" custT="1"/>
      <dgm:spPr/>
      <dgm:t>
        <a:bodyPr/>
        <a:lstStyle/>
        <a:p>
          <a:pPr algn="just"/>
          <a:r>
            <a:rPr lang="ru-RU" sz="1800" b="1" dirty="0" smtClean="0"/>
            <a:t>Последовательность на входе, одиночный элемент на или скалярное произведение на выходе</a:t>
          </a:r>
          <a:endParaRPr lang="ru-RU" sz="1800" b="1" dirty="0"/>
        </a:p>
      </dgm:t>
    </dgm:pt>
    <dgm:pt modelId="{55FADC5E-8197-47F3-8961-242617E75D7A}" type="parTrans" cxnId="{7E199367-D5D6-40CC-A590-77D707AD23E0}">
      <dgm:prSet/>
      <dgm:spPr/>
      <dgm:t>
        <a:bodyPr/>
        <a:lstStyle/>
        <a:p>
          <a:endParaRPr lang="ru-RU"/>
        </a:p>
      </dgm:t>
    </dgm:pt>
    <dgm:pt modelId="{85CEC78A-0C74-49B1-932A-81BD1F9D0955}" type="sibTrans" cxnId="{7E199367-D5D6-40CC-A590-77D707AD23E0}">
      <dgm:prSet/>
      <dgm:spPr/>
      <dgm:t>
        <a:bodyPr/>
        <a:lstStyle/>
        <a:p>
          <a:endParaRPr lang="ru-RU"/>
        </a:p>
      </dgm:t>
    </dgm:pt>
    <dgm:pt modelId="{C2C79407-43BF-4D83-8A0D-F11C5900123D}">
      <dgm:prSet phldrT="[Текст]" custT="1"/>
      <dgm:spPr/>
      <dgm:t>
        <a:bodyPr/>
        <a:lstStyle/>
        <a:p>
          <a:pPr algn="just"/>
          <a:r>
            <a:rPr lang="ru-RU" sz="1800" b="1" dirty="0" smtClean="0"/>
            <a:t>Ничего на входе, последовательность на выходе</a:t>
          </a:r>
          <a:endParaRPr lang="ru-RU" sz="1800" b="1" dirty="0"/>
        </a:p>
      </dgm:t>
    </dgm:pt>
    <dgm:pt modelId="{2DB77610-A5E7-4BBE-BA58-121061A1F0E5}" type="parTrans" cxnId="{81D0633A-A609-4C11-A400-061B6B97437E}">
      <dgm:prSet/>
      <dgm:spPr/>
      <dgm:t>
        <a:bodyPr/>
        <a:lstStyle/>
        <a:p>
          <a:endParaRPr lang="ru-RU"/>
        </a:p>
      </dgm:t>
    </dgm:pt>
    <dgm:pt modelId="{344E926D-A391-4BEE-83EE-AADF2A8C7EEF}" type="sibTrans" cxnId="{81D0633A-A609-4C11-A400-061B6B97437E}">
      <dgm:prSet/>
      <dgm:spPr/>
      <dgm:t>
        <a:bodyPr/>
        <a:lstStyle/>
        <a:p>
          <a:endParaRPr lang="ru-RU"/>
        </a:p>
      </dgm:t>
    </dgm:pt>
    <dgm:pt modelId="{A5F60513-D7C5-4812-81BC-39D75A5229DA}" type="pres">
      <dgm:prSet presAssocID="{04DB25C4-B58C-4B9E-B683-4DE86B26EB8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247A84F-149D-4496-9F8E-9691064F56AF}" type="pres">
      <dgm:prSet presAssocID="{A2C8C172-61B7-4BDE-B4FB-977722AC2713}" presName="parentLin" presStyleCnt="0"/>
      <dgm:spPr/>
    </dgm:pt>
    <dgm:pt modelId="{5075876F-E9B9-4442-A61F-9D4FF23AA21D}" type="pres">
      <dgm:prSet presAssocID="{A2C8C172-61B7-4BDE-B4FB-977722AC2713}" presName="parentLeftMargin" presStyleLbl="node1" presStyleIdx="0" presStyleCnt="3"/>
      <dgm:spPr/>
      <dgm:t>
        <a:bodyPr/>
        <a:lstStyle/>
        <a:p>
          <a:endParaRPr lang="ru-RU"/>
        </a:p>
      </dgm:t>
    </dgm:pt>
    <dgm:pt modelId="{4C0B4FD5-44ED-4948-B1FA-BF6A68562C94}" type="pres">
      <dgm:prSet presAssocID="{A2C8C172-61B7-4BDE-B4FB-977722AC2713}" presName="parentText" presStyleLbl="node1" presStyleIdx="0" presStyleCnt="3" custScaleX="12229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D50F9ED-26BE-4C2D-86BD-4413B532C03E}" type="pres">
      <dgm:prSet presAssocID="{A2C8C172-61B7-4BDE-B4FB-977722AC2713}" presName="negativeSpace" presStyleCnt="0"/>
      <dgm:spPr/>
    </dgm:pt>
    <dgm:pt modelId="{C6514F03-3BE4-4AA5-B4B4-0E79BB8BC920}" type="pres">
      <dgm:prSet presAssocID="{A2C8C172-61B7-4BDE-B4FB-977722AC2713}" presName="childText" presStyleLbl="conFgAcc1" presStyleIdx="0" presStyleCnt="3">
        <dgm:presLayoutVars>
          <dgm:bulletEnabled val="1"/>
        </dgm:presLayoutVars>
      </dgm:prSet>
      <dgm:spPr/>
    </dgm:pt>
    <dgm:pt modelId="{C9DBA6E3-5AB9-48B5-84D5-F8B7928310E9}" type="pres">
      <dgm:prSet presAssocID="{8B3A5CA2-3663-4D91-A2B7-FEDADEF2A159}" presName="spaceBetweenRectangles" presStyleCnt="0"/>
      <dgm:spPr/>
    </dgm:pt>
    <dgm:pt modelId="{1C84DA9E-31B4-4EDF-8AD6-1F22FED033C2}" type="pres">
      <dgm:prSet presAssocID="{748E76EB-A0DB-4A9C-AE46-06A4EC3800CF}" presName="parentLin" presStyleCnt="0"/>
      <dgm:spPr/>
    </dgm:pt>
    <dgm:pt modelId="{5101B8CD-324E-41DB-9FEB-D60B0015FFFD}" type="pres">
      <dgm:prSet presAssocID="{748E76EB-A0DB-4A9C-AE46-06A4EC3800CF}" presName="parentLeftMargin" presStyleLbl="node1" presStyleIdx="0" presStyleCnt="3"/>
      <dgm:spPr/>
      <dgm:t>
        <a:bodyPr/>
        <a:lstStyle/>
        <a:p>
          <a:endParaRPr lang="ru-RU"/>
        </a:p>
      </dgm:t>
    </dgm:pt>
    <dgm:pt modelId="{8BD35122-032A-4DD2-B1AA-E161B6040971}" type="pres">
      <dgm:prSet presAssocID="{748E76EB-A0DB-4A9C-AE46-06A4EC3800CF}" presName="parentText" presStyleLbl="node1" presStyleIdx="1" presStyleCnt="3" custScaleX="12229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65F92C-1B5D-43BB-A2AD-09055A67996A}" type="pres">
      <dgm:prSet presAssocID="{748E76EB-A0DB-4A9C-AE46-06A4EC3800CF}" presName="negativeSpace" presStyleCnt="0"/>
      <dgm:spPr/>
    </dgm:pt>
    <dgm:pt modelId="{EFFBA9AF-ED7D-46C9-AE54-489C58E46028}" type="pres">
      <dgm:prSet presAssocID="{748E76EB-A0DB-4A9C-AE46-06A4EC3800CF}" presName="childText" presStyleLbl="conFgAcc1" presStyleIdx="1" presStyleCnt="3">
        <dgm:presLayoutVars>
          <dgm:bulletEnabled val="1"/>
        </dgm:presLayoutVars>
      </dgm:prSet>
      <dgm:spPr/>
    </dgm:pt>
    <dgm:pt modelId="{DBD40E09-B9F5-4DF4-A353-7525C9ED1C31}" type="pres">
      <dgm:prSet presAssocID="{85CEC78A-0C74-49B1-932A-81BD1F9D0955}" presName="spaceBetweenRectangles" presStyleCnt="0"/>
      <dgm:spPr/>
    </dgm:pt>
    <dgm:pt modelId="{D6875E6D-8EE3-4B4D-9E22-E95287A87C54}" type="pres">
      <dgm:prSet presAssocID="{C2C79407-43BF-4D83-8A0D-F11C5900123D}" presName="parentLin" presStyleCnt="0"/>
      <dgm:spPr/>
    </dgm:pt>
    <dgm:pt modelId="{46EF08A7-41C1-4F4E-A5F3-37A89361DB4C}" type="pres">
      <dgm:prSet presAssocID="{C2C79407-43BF-4D83-8A0D-F11C5900123D}" presName="parentLeftMargin" presStyleLbl="node1" presStyleIdx="1" presStyleCnt="3"/>
      <dgm:spPr/>
      <dgm:t>
        <a:bodyPr/>
        <a:lstStyle/>
        <a:p>
          <a:endParaRPr lang="ru-RU"/>
        </a:p>
      </dgm:t>
    </dgm:pt>
    <dgm:pt modelId="{5EADF95F-FC9D-46CE-83CA-D6559FDE53C1}" type="pres">
      <dgm:prSet presAssocID="{C2C79407-43BF-4D83-8A0D-F11C5900123D}" presName="parentText" presStyleLbl="node1" presStyleIdx="2" presStyleCnt="3" custScaleX="12229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589F32-F84E-462E-9822-E83E9B4CC2A4}" type="pres">
      <dgm:prSet presAssocID="{C2C79407-43BF-4D83-8A0D-F11C5900123D}" presName="negativeSpace" presStyleCnt="0"/>
      <dgm:spPr/>
    </dgm:pt>
    <dgm:pt modelId="{5EE18916-DFB6-4904-971D-91F236315753}" type="pres">
      <dgm:prSet presAssocID="{C2C79407-43BF-4D83-8A0D-F11C5900123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1D0633A-A609-4C11-A400-061B6B97437E}" srcId="{04DB25C4-B58C-4B9E-B683-4DE86B26EB8A}" destId="{C2C79407-43BF-4D83-8A0D-F11C5900123D}" srcOrd="2" destOrd="0" parTransId="{2DB77610-A5E7-4BBE-BA58-121061A1F0E5}" sibTransId="{344E926D-A391-4BEE-83EE-AADF2A8C7EEF}"/>
    <dgm:cxn modelId="{EE80F8DB-F4D8-446D-90CE-01919B45A6C6}" type="presOf" srcId="{C2C79407-43BF-4D83-8A0D-F11C5900123D}" destId="{46EF08A7-41C1-4F4E-A5F3-37A89361DB4C}" srcOrd="0" destOrd="0" presId="urn:microsoft.com/office/officeart/2005/8/layout/list1"/>
    <dgm:cxn modelId="{567A032B-9360-4E19-B332-A75E92182D2A}" type="presOf" srcId="{C2C79407-43BF-4D83-8A0D-F11C5900123D}" destId="{5EADF95F-FC9D-46CE-83CA-D6559FDE53C1}" srcOrd="1" destOrd="0" presId="urn:microsoft.com/office/officeart/2005/8/layout/list1"/>
    <dgm:cxn modelId="{7E199367-D5D6-40CC-A590-77D707AD23E0}" srcId="{04DB25C4-B58C-4B9E-B683-4DE86B26EB8A}" destId="{748E76EB-A0DB-4A9C-AE46-06A4EC3800CF}" srcOrd="1" destOrd="0" parTransId="{55FADC5E-8197-47F3-8961-242617E75D7A}" sibTransId="{85CEC78A-0C74-49B1-932A-81BD1F9D0955}"/>
    <dgm:cxn modelId="{BD2B57F5-294C-4C80-A0A8-941B3A1F8A30}" type="presOf" srcId="{A2C8C172-61B7-4BDE-B4FB-977722AC2713}" destId="{5075876F-E9B9-4442-A61F-9D4FF23AA21D}" srcOrd="0" destOrd="0" presId="urn:microsoft.com/office/officeart/2005/8/layout/list1"/>
    <dgm:cxn modelId="{79F19D57-E3E3-44F0-9708-A5526138AC6C}" type="presOf" srcId="{A2C8C172-61B7-4BDE-B4FB-977722AC2713}" destId="{4C0B4FD5-44ED-4948-B1FA-BF6A68562C94}" srcOrd="1" destOrd="0" presId="urn:microsoft.com/office/officeart/2005/8/layout/list1"/>
    <dgm:cxn modelId="{AE4947C5-97CE-414E-85BB-9604A972173C}" type="presOf" srcId="{748E76EB-A0DB-4A9C-AE46-06A4EC3800CF}" destId="{5101B8CD-324E-41DB-9FEB-D60B0015FFFD}" srcOrd="0" destOrd="0" presId="urn:microsoft.com/office/officeart/2005/8/layout/list1"/>
    <dgm:cxn modelId="{31E760A5-0507-4AC2-B965-7DB45728AD69}" type="presOf" srcId="{748E76EB-A0DB-4A9C-AE46-06A4EC3800CF}" destId="{8BD35122-032A-4DD2-B1AA-E161B6040971}" srcOrd="1" destOrd="0" presId="urn:microsoft.com/office/officeart/2005/8/layout/list1"/>
    <dgm:cxn modelId="{AC27CB44-F72F-4F58-8786-ED3651DF7E3D}" type="presOf" srcId="{04DB25C4-B58C-4B9E-B683-4DE86B26EB8A}" destId="{A5F60513-D7C5-4812-81BC-39D75A5229DA}" srcOrd="0" destOrd="0" presId="urn:microsoft.com/office/officeart/2005/8/layout/list1"/>
    <dgm:cxn modelId="{51F58088-D042-46BA-A08C-55424B1C4B01}" srcId="{04DB25C4-B58C-4B9E-B683-4DE86B26EB8A}" destId="{A2C8C172-61B7-4BDE-B4FB-977722AC2713}" srcOrd="0" destOrd="0" parTransId="{44393866-3F42-48D2-903B-518DA48593FD}" sibTransId="{8B3A5CA2-3663-4D91-A2B7-FEDADEF2A159}"/>
    <dgm:cxn modelId="{FCA62B66-6136-4BA7-9113-9C6C0DAA9BDF}" type="presParOf" srcId="{A5F60513-D7C5-4812-81BC-39D75A5229DA}" destId="{3247A84F-149D-4496-9F8E-9691064F56AF}" srcOrd="0" destOrd="0" presId="urn:microsoft.com/office/officeart/2005/8/layout/list1"/>
    <dgm:cxn modelId="{C47AED33-2DD5-46AB-9AC0-6F0A035E6E1D}" type="presParOf" srcId="{3247A84F-149D-4496-9F8E-9691064F56AF}" destId="{5075876F-E9B9-4442-A61F-9D4FF23AA21D}" srcOrd="0" destOrd="0" presId="urn:microsoft.com/office/officeart/2005/8/layout/list1"/>
    <dgm:cxn modelId="{D9875FA0-F393-4A7D-B685-DDB6888DC8D9}" type="presParOf" srcId="{3247A84F-149D-4496-9F8E-9691064F56AF}" destId="{4C0B4FD5-44ED-4948-B1FA-BF6A68562C94}" srcOrd="1" destOrd="0" presId="urn:microsoft.com/office/officeart/2005/8/layout/list1"/>
    <dgm:cxn modelId="{D490B5F8-FEEB-4B08-8404-3E7D4C1EB70B}" type="presParOf" srcId="{A5F60513-D7C5-4812-81BC-39D75A5229DA}" destId="{CD50F9ED-26BE-4C2D-86BD-4413B532C03E}" srcOrd="1" destOrd="0" presId="urn:microsoft.com/office/officeart/2005/8/layout/list1"/>
    <dgm:cxn modelId="{5B8E3DDA-E37C-4221-9A2C-1B839A4FC4D5}" type="presParOf" srcId="{A5F60513-D7C5-4812-81BC-39D75A5229DA}" destId="{C6514F03-3BE4-4AA5-B4B4-0E79BB8BC920}" srcOrd="2" destOrd="0" presId="urn:microsoft.com/office/officeart/2005/8/layout/list1"/>
    <dgm:cxn modelId="{57303271-8017-4F84-8A9F-A657B4226D7D}" type="presParOf" srcId="{A5F60513-D7C5-4812-81BC-39D75A5229DA}" destId="{C9DBA6E3-5AB9-48B5-84D5-F8B7928310E9}" srcOrd="3" destOrd="0" presId="urn:microsoft.com/office/officeart/2005/8/layout/list1"/>
    <dgm:cxn modelId="{657AC837-E1DA-4D08-A3E4-C837580F616E}" type="presParOf" srcId="{A5F60513-D7C5-4812-81BC-39D75A5229DA}" destId="{1C84DA9E-31B4-4EDF-8AD6-1F22FED033C2}" srcOrd="4" destOrd="0" presId="urn:microsoft.com/office/officeart/2005/8/layout/list1"/>
    <dgm:cxn modelId="{DC227186-D35E-467D-920B-C1643184632A}" type="presParOf" srcId="{1C84DA9E-31B4-4EDF-8AD6-1F22FED033C2}" destId="{5101B8CD-324E-41DB-9FEB-D60B0015FFFD}" srcOrd="0" destOrd="0" presId="urn:microsoft.com/office/officeart/2005/8/layout/list1"/>
    <dgm:cxn modelId="{ACC5B91D-E373-4F0B-BE8F-E9F8A31CAC17}" type="presParOf" srcId="{1C84DA9E-31B4-4EDF-8AD6-1F22FED033C2}" destId="{8BD35122-032A-4DD2-B1AA-E161B6040971}" srcOrd="1" destOrd="0" presId="urn:microsoft.com/office/officeart/2005/8/layout/list1"/>
    <dgm:cxn modelId="{D826CB78-3C20-47B5-95F4-221CC99A1B89}" type="presParOf" srcId="{A5F60513-D7C5-4812-81BC-39D75A5229DA}" destId="{7865F92C-1B5D-43BB-A2AD-09055A67996A}" srcOrd="5" destOrd="0" presId="urn:microsoft.com/office/officeart/2005/8/layout/list1"/>
    <dgm:cxn modelId="{10EB778D-FF97-4E7D-9ED1-2E660D8AFB56}" type="presParOf" srcId="{A5F60513-D7C5-4812-81BC-39D75A5229DA}" destId="{EFFBA9AF-ED7D-46C9-AE54-489C58E46028}" srcOrd="6" destOrd="0" presId="urn:microsoft.com/office/officeart/2005/8/layout/list1"/>
    <dgm:cxn modelId="{29922AF8-966E-486B-813D-A44D10395741}" type="presParOf" srcId="{A5F60513-D7C5-4812-81BC-39D75A5229DA}" destId="{DBD40E09-B9F5-4DF4-A353-7525C9ED1C31}" srcOrd="7" destOrd="0" presId="urn:microsoft.com/office/officeart/2005/8/layout/list1"/>
    <dgm:cxn modelId="{C3F8C399-D680-4359-ACA2-B5087976C652}" type="presParOf" srcId="{A5F60513-D7C5-4812-81BC-39D75A5229DA}" destId="{D6875E6D-8EE3-4B4D-9E22-E95287A87C54}" srcOrd="8" destOrd="0" presId="urn:microsoft.com/office/officeart/2005/8/layout/list1"/>
    <dgm:cxn modelId="{157D2850-FDB9-4C3F-941B-696479545188}" type="presParOf" srcId="{D6875E6D-8EE3-4B4D-9E22-E95287A87C54}" destId="{46EF08A7-41C1-4F4E-A5F3-37A89361DB4C}" srcOrd="0" destOrd="0" presId="urn:microsoft.com/office/officeart/2005/8/layout/list1"/>
    <dgm:cxn modelId="{C7C728CC-D808-4BEE-97A8-B2E767906980}" type="presParOf" srcId="{D6875E6D-8EE3-4B4D-9E22-E95287A87C54}" destId="{5EADF95F-FC9D-46CE-83CA-D6559FDE53C1}" srcOrd="1" destOrd="0" presId="urn:microsoft.com/office/officeart/2005/8/layout/list1"/>
    <dgm:cxn modelId="{5AECD51D-BA89-4FB5-8F2B-F54054E520D1}" type="presParOf" srcId="{A5F60513-D7C5-4812-81BC-39D75A5229DA}" destId="{EC589F32-F84E-462E-9822-E83E9B4CC2A4}" srcOrd="9" destOrd="0" presId="urn:microsoft.com/office/officeart/2005/8/layout/list1"/>
    <dgm:cxn modelId="{AF52910A-590E-43F6-A80F-EC202502FF7A}" type="presParOf" srcId="{A5F60513-D7C5-4812-81BC-39D75A5229DA}" destId="{5EE18916-DFB6-4904-971D-91F23631575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14F03-3BE4-4AA5-B4B4-0E79BB8BC920}">
      <dsp:nvSpPr>
        <dsp:cNvPr id="0" name=""/>
        <dsp:cNvSpPr/>
      </dsp:nvSpPr>
      <dsp:spPr>
        <a:xfrm>
          <a:off x="0" y="425039"/>
          <a:ext cx="945769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B4FD5-44ED-4948-B1FA-BF6A68562C94}">
      <dsp:nvSpPr>
        <dsp:cNvPr id="0" name=""/>
        <dsp:cNvSpPr/>
      </dsp:nvSpPr>
      <dsp:spPr>
        <a:xfrm>
          <a:off x="472884" y="26519"/>
          <a:ext cx="8096132" cy="79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0235" tIns="0" rIns="250235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Последовательность на входе, последовательность на выходе (последовательность -</a:t>
          </a:r>
          <a:r>
            <a:rPr lang="en-US" sz="1800" b="1" kern="1200" dirty="0" smtClean="0"/>
            <a:t>&gt;</a:t>
          </a:r>
          <a:r>
            <a:rPr lang="ru-RU" sz="1800" b="1" kern="1200" dirty="0" smtClean="0"/>
            <a:t>последовательность)</a:t>
          </a:r>
          <a:endParaRPr lang="ru-RU" sz="1800" b="1" kern="1200" dirty="0"/>
        </a:p>
      </dsp:txBody>
      <dsp:txXfrm>
        <a:off x="511792" y="65427"/>
        <a:ext cx="8018316" cy="719224"/>
      </dsp:txXfrm>
    </dsp:sp>
    <dsp:sp modelId="{EFFBA9AF-ED7D-46C9-AE54-489C58E46028}">
      <dsp:nvSpPr>
        <dsp:cNvPr id="0" name=""/>
        <dsp:cNvSpPr/>
      </dsp:nvSpPr>
      <dsp:spPr>
        <a:xfrm>
          <a:off x="0" y="1649759"/>
          <a:ext cx="945769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35122-032A-4DD2-B1AA-E161B6040971}">
      <dsp:nvSpPr>
        <dsp:cNvPr id="0" name=""/>
        <dsp:cNvSpPr/>
      </dsp:nvSpPr>
      <dsp:spPr>
        <a:xfrm>
          <a:off x="472884" y="1251239"/>
          <a:ext cx="8096132" cy="79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0235" tIns="0" rIns="250235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Последовательность на входе, одиночный элемент на или скалярное произведение на выходе</a:t>
          </a:r>
          <a:endParaRPr lang="ru-RU" sz="1800" b="1" kern="1200" dirty="0"/>
        </a:p>
      </dsp:txBody>
      <dsp:txXfrm>
        <a:off x="511792" y="1290147"/>
        <a:ext cx="8018316" cy="719224"/>
      </dsp:txXfrm>
    </dsp:sp>
    <dsp:sp modelId="{5EE18916-DFB6-4904-971D-91F236315753}">
      <dsp:nvSpPr>
        <dsp:cNvPr id="0" name=""/>
        <dsp:cNvSpPr/>
      </dsp:nvSpPr>
      <dsp:spPr>
        <a:xfrm>
          <a:off x="0" y="2874480"/>
          <a:ext cx="945769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DF95F-FC9D-46CE-83CA-D6559FDE53C1}">
      <dsp:nvSpPr>
        <dsp:cNvPr id="0" name=""/>
        <dsp:cNvSpPr/>
      </dsp:nvSpPr>
      <dsp:spPr>
        <a:xfrm>
          <a:off x="472884" y="2475960"/>
          <a:ext cx="8096132" cy="79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0235" tIns="0" rIns="250235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Ничего на входе, последовательность на выходе</a:t>
          </a:r>
          <a:endParaRPr lang="ru-RU" sz="1800" b="1" kern="1200" dirty="0"/>
        </a:p>
      </dsp:txBody>
      <dsp:txXfrm>
        <a:off x="511792" y="2514868"/>
        <a:ext cx="8018316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685800"/>
            <a:ext cx="5029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743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4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данный момент наиболее распространен объектно-ориентированный подход к разработке. Это достаточно удобная абстракция для большинства практических случаев. Однако она не является панацеей, и далеко не для всех сценариев представляет собой оптимальный выбор. Это хорошо видно на примере баз данных – несмотря на повальное засилье ООП, для персистентных хранилищ данный подход так и не сумел завоевать хоть сколько-нибудь заметную популярность.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попытаться выделить тот класс задач, где ООП перестает справляться "на отлично", то выяснится, что пока мы имеем дело с объектом, как таковым, то все работает замечательно, но как только целый и неделимый объект превращается в контейнер и становится коллекцией других объектов – ситуация заметно осложняется... Понятное дело, что выразительности ООП достаточно, чтобы не ощущать этот недостаток в полной мере, и, в принципе, с ним мириться…. Но некий дискомфорт все равно присутствует, и особенно остро он ощущается при работе с реляционными источниками данных (там есть и другие проблемы, но они лежат совсем уж за пределами данной темы, однако все вместе это дает эффект перманентного раздражения седалищного нерва).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предпринял свою попытку вскрыть этот нарыв, на первый взгляд довольно удачную.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задача формулируется следующим образом: надо добавить в ОО-язык (каковым и является C#) средства работы с коллекциями. Для достижения этой цели было решено перенять положительный опыт реляционных СУБД, которые, по сути, и являются набором коллекций. Одной из основных причин успеха современных РСУБД, использующих SQL, является декларативность языка запросов. Он не требует описывать, «как» достичь результата, а требует лишь указать, «что» надо получить, а «как» – это уже забота оптимизатора и движка самой СУБД. Это позволяет не заботиться о конкретном алгоритме и предоставляет оптимизатору максимум свободы при выборе эффективного решения.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Современные императивные (в том числе и объектно-ориентированные) языки программирования до сих пор не предоставляли декларативных средств обработки данных (подобных SQL). Однако достаточно давно существуют функциональные языки программирования, в которых обработка данных (и особенно списков) достигла высокого уровня и фактически выглядит декларативной.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решили взять на вооружение достижения функциональных языков программирования в данной области.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14400" y="685800"/>
            <a:ext cx="50292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5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14400" y="685800"/>
            <a:ext cx="50292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59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8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Expression Pattern,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4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mailto:anzhelika_kravchuk@epam.com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28709" y="1777972"/>
            <a:ext cx="6913511" cy="1574828"/>
          </a:xfrm>
        </p:spPr>
        <p:txBody>
          <a:bodyPr/>
          <a:lstStyle>
            <a:lvl1pPr algn="l">
              <a:defRPr>
                <a:solidFill>
                  <a:srgbClr val="2750AB"/>
                </a:solidFill>
                <a:latin typeface="Helvetica LT Std"/>
              </a:defRPr>
            </a:lvl1pPr>
          </a:lstStyle>
          <a:p>
            <a:r>
              <a:rPr lang="en-US" dirty="0" smtClean="0"/>
              <a:t>Code.0X (Module Code)</a:t>
            </a:r>
            <a:br>
              <a:rPr lang="en-US" dirty="0" smtClean="0"/>
            </a:br>
            <a:r>
              <a:rPr lang="en-US" dirty="0" smtClean="0"/>
              <a:t>xxx (Module Name)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3242126" y="3536923"/>
            <a:ext cx="4693920" cy="914400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Resource Development Dep.</a:t>
            </a:r>
          </a:p>
          <a:p>
            <a:pPr lvl="0"/>
            <a:r>
              <a:rPr lang="en-US" dirty="0" smtClean="0"/>
              <a:t>Author: (author name)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48" y="179343"/>
            <a:ext cx="4618896" cy="3651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5109528" y="179389"/>
            <a:ext cx="4658995" cy="36512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>
                <a:solidFill>
                  <a:schemeClr val="tx1"/>
                </a:solidFill>
                <a:latin typeface="Helvetica LT Std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289878" y="836614"/>
            <a:ext cx="9478645" cy="518477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639880" y="6496093"/>
            <a:ext cx="2128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48" y="179343"/>
            <a:ext cx="9599268" cy="365130"/>
          </a:xfrm>
        </p:spPr>
        <p:txBody>
          <a:bodyPr anchor="t">
            <a:noAutofit/>
          </a:bodyPr>
          <a:lstStyle>
            <a:lvl1pPr algn="l">
              <a:tabLst>
                <a:tab pos="8229600" algn="r"/>
              </a:tabLst>
              <a:defRPr sz="1800" b="1">
                <a:solidFill>
                  <a:srgbClr val="21438F"/>
                </a:solidFill>
                <a:latin typeface="Helvetica LT St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639880" y="6496093"/>
            <a:ext cx="2128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fld id="{8AE9712F-231D-46BD-8215-5B9AC8D83DFF}" type="slidenum">
              <a:rPr lang="en-US" sz="1200" b="1" kern="1200" smtClean="0">
                <a:solidFill>
                  <a:srgbClr val="2750AB"/>
                </a:solidFill>
                <a:latin typeface="+mn-lt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1200" b="1" kern="1200" dirty="0">
              <a:solidFill>
                <a:srgbClr val="2750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280" y="762000"/>
            <a:ext cx="9471660" cy="5334000"/>
          </a:xfrm>
        </p:spPr>
        <p:txBody>
          <a:bodyPr/>
          <a:lstStyle>
            <a:lvl1pPr>
              <a:buFont typeface="Wingdings" pitchFamily="2" charset="2"/>
              <a:buChar char="§"/>
              <a:defRPr sz="1800">
                <a:latin typeface="Helvetica LT Std"/>
              </a:defRPr>
            </a:lvl1pPr>
            <a:lvl2pPr>
              <a:defRPr sz="1800">
                <a:latin typeface="Helvetica LT Std"/>
              </a:defRPr>
            </a:lvl2pPr>
            <a:lvl3pPr>
              <a:defRPr sz="1600">
                <a:latin typeface="Helvetica LT Std"/>
              </a:defRPr>
            </a:lvl3pPr>
            <a:lvl4pPr>
              <a:defRPr sz="1400">
                <a:latin typeface="Helvetica LT Std"/>
              </a:defRPr>
            </a:lvl4pPr>
            <a:lvl5pPr>
              <a:defRPr sz="1400">
                <a:latin typeface="Helvetica LT St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835" y="1889831"/>
            <a:ext cx="9350062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5836" y="3561900"/>
            <a:ext cx="3688446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25836" y="5459488"/>
            <a:ext cx="4202730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5" y="496491"/>
            <a:ext cx="1898346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2440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67502" y="3398262"/>
            <a:ext cx="9392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8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 for attention! 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18057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/>
          <p:cNvSpPr/>
          <p:nvPr userDrawn="1"/>
        </p:nvSpPr>
        <p:spPr>
          <a:xfrm>
            <a:off x="167641" y="3429001"/>
            <a:ext cx="93925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 hope that you will find this material useful.</a:t>
            </a:r>
          </a:p>
          <a:p>
            <a:pPr algn="ctr" rtl="0"/>
            <a:endParaRPr lang="en-US" sz="2000" b="0" i="0" u="none" strike="noStrike" kern="1200" baseline="0" dirty="0" smtClean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If you find errors or inaccuracies in this material or know how to improve it, please report on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To the electronic address: 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  <a:hlinkClick r:id="rId3"/>
              </a:rPr>
              <a:t>anzhelika_kravchuk@epam.com</a:t>
            </a:r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With the note [ASP.MVC Training Course Feedback]</a:t>
            </a:r>
          </a:p>
          <a:p>
            <a:pPr algn="ctr" rtl="0"/>
            <a:r>
              <a:rPr lang="en-US" sz="2000" b="0" i="0" u="none" strike="noStrike" kern="1200" baseline="0" dirty="0" smtClean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Thank you.</a:t>
            </a:r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1790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274638"/>
            <a:ext cx="905256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Code.0X (Module Code)</a:t>
            </a:r>
            <a:br>
              <a:rPr lang="en-US" dirty="0" smtClean="0"/>
            </a:br>
            <a:r>
              <a:rPr lang="en-US" dirty="0" smtClean="0"/>
              <a:t>xxx (Module Name)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600201"/>
            <a:ext cx="90525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1518" y="6356351"/>
            <a:ext cx="3185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2011 © EPAM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21438F"/>
                </a:solidFill>
                <a:latin typeface="+mn-lt"/>
              </a:defRPr>
            </a:lvl1pPr>
          </a:lstStyle>
          <a:p>
            <a:pPr>
              <a:defRPr/>
            </a:pPr>
            <a:fld id="{90FB4697-DEFA-4505-9161-880F193237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64" r:id="rId3"/>
    <p:sldLayoutId id="2147483666" r:id="rId4"/>
    <p:sldLayoutId id="2147483667" r:id="rId5"/>
    <p:sldLayoutId id="2147483668" r:id="rId6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Language Integrated Query (LINQ)</a:t>
            </a:r>
            <a:endParaRPr lang="en-US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753414" y="3561900"/>
            <a:ext cx="4224746" cy="370101"/>
          </a:xfrm>
        </p:spPr>
        <p:txBody>
          <a:bodyPr/>
          <a:lstStyle/>
          <a:p>
            <a:r>
              <a:rPr lang="en-US" dirty="0"/>
              <a:t>.NET &amp; JS </a:t>
            </a:r>
            <a:r>
              <a:rPr lang="en-US" dirty="0" smtClean="0"/>
              <a:t>Lab, RD </a:t>
            </a:r>
            <a:r>
              <a:rPr lang="en-US" dirty="0" err="1" smtClean="0"/>
              <a:t>belarus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753414" y="4953001"/>
            <a:ext cx="3820664" cy="373063"/>
          </a:xfrm>
        </p:spPr>
        <p:txBody>
          <a:bodyPr/>
          <a:lstStyle/>
          <a:p>
            <a:r>
              <a:rPr lang="en-US" dirty="0" err="1"/>
              <a:t>Anzhelika</a:t>
            </a:r>
            <a:r>
              <a:rPr lang="en-US" dirty="0"/>
              <a:t> </a:t>
            </a:r>
            <a:r>
              <a:rPr lang="en-US" dirty="0" err="1"/>
              <a:t>Kravchuk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Текучий синтаксис (</a:t>
            </a:r>
            <a:r>
              <a:rPr lang="en-US" dirty="0" smtClean="0"/>
              <a:t>Fluent Syntax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36980"/>
            <a:ext cx="9387840" cy="2653209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names =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"Mary"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"Jay"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};</a:t>
            </a: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names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  (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n.Contains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 (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n.ToUpper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());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pPr lvl="0"/>
            <a:endParaRPr lang="en-US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element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query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(element);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6356559" y="2063584"/>
            <a:ext cx="3268980" cy="1193611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en-US" sz="1600" b="1" dirty="0">
                <a:latin typeface="Consolas" pitchFamily="49" charset="0"/>
                <a:cs typeface="Consolas" pitchFamily="49" charset="0"/>
              </a:rPr>
              <a:t>JAY</a:t>
            </a:r>
          </a:p>
          <a:p>
            <a:pPr>
              <a:spcAft>
                <a:spcPts val="1000"/>
              </a:spcAft>
            </a:pP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MARY</a:t>
            </a:r>
            <a:endParaRPr lang="en-US" sz="1600" b="1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HARRY </a:t>
            </a:r>
            <a:endParaRPr lang="en-US" sz="1600" b="1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" y="3618790"/>
            <a:ext cx="9470339" cy="27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357876">
            <a:off x="4574640" y="2545759"/>
            <a:ext cx="1708300" cy="27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441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Текучий синтаксис (</a:t>
            </a:r>
            <a:r>
              <a:rPr lang="en-US" dirty="0" smtClean="0"/>
              <a:t>Fluent Syntax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36980"/>
            <a:ext cx="9387840" cy="3073021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public static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Where&lt;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TSource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(this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source,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TSource,bool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predicate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public static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OrderBy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TSource,TKey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(this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source,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TSource,TKey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keySelector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public static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TResult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Select&lt;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TSource,TResult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(this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source,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TSource,TResult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selector)</a:t>
            </a:r>
          </a:p>
        </p:txBody>
      </p:sp>
    </p:spTree>
    <p:extLst>
      <p:ext uri="{BB962C8B-B14F-4D97-AF65-F5344CB8AC3E}">
        <p14:creationId xmlns:p14="http://schemas.microsoft.com/office/powerpoint/2010/main" val="270427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Текучий синтаксис (</a:t>
            </a:r>
            <a:r>
              <a:rPr lang="en-US" dirty="0" smtClean="0"/>
              <a:t>Fluent Syntax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36979"/>
            <a:ext cx="9387840" cy="271761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names =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"Mary"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"Jay"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};</a:t>
            </a: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names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.Where   (n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n.Contains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.Select  (n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n.ToUpper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());</a:t>
            </a:r>
          </a:p>
          <a:p>
            <a:pPr lvl="0"/>
            <a:endParaRPr lang="en-US" sz="1600" dirty="0" smtClean="0">
              <a:solidFill>
                <a:srgbClr val="0000FF"/>
              </a:solidFill>
              <a:latin typeface="Consolas"/>
            </a:endParaRPr>
          </a:p>
          <a:p>
            <a:pPr lvl="0"/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element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query)</a:t>
            </a: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(element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14013" y="3454589"/>
            <a:ext cx="9387840" cy="1600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filtered   =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names.Where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(n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n.Contains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sorted    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filtered.OrderBy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finalQuery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sorted.Select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   (n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n.ToUpper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());</a:t>
            </a:r>
            <a:endParaRPr lang="ru-RU" sz="1600" dirty="0" err="1" smtClean="0"/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335280" y="5130990"/>
            <a:ext cx="2430780" cy="1193611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Harry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Mary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Jay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 bwMode="auto">
          <a:xfrm>
            <a:off x="3017520" y="5130990"/>
            <a:ext cx="2430780" cy="1193611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Jay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Mary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Harry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 bwMode="auto">
          <a:xfrm>
            <a:off x="5699760" y="5130990"/>
            <a:ext cx="2430780" cy="1193611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JAY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MARY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HARRY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034641" y="519326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Sorted</a:t>
            </a:r>
            <a:endParaRPr lang="en-US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512901" y="519326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FinalQuery</a:t>
            </a:r>
            <a:endParaRPr lang="en-US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424940" y="519326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Filtered</a:t>
            </a:r>
          </a:p>
        </p:txBody>
      </p:sp>
      <p:sp>
        <p:nvSpPr>
          <p:cNvPr id="14" name="Скругленный прямоугольник 13"/>
          <p:cNvSpPr/>
          <p:nvPr/>
        </p:nvSpPr>
        <p:spPr bwMode="auto">
          <a:xfrm>
            <a:off x="6337793" y="1788426"/>
            <a:ext cx="3268980" cy="1193611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JAY</a:t>
            </a:r>
          </a:p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MARY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HARRY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5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357876">
            <a:off x="4574640" y="2545759"/>
            <a:ext cx="1708300" cy="27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762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Текучий синтаксис (</a:t>
            </a:r>
            <a:r>
              <a:rPr lang="en-US" dirty="0" smtClean="0"/>
              <a:t>Fluent Syntax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36980"/>
            <a:ext cx="9387840" cy="2006221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names =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"Mary"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"Jay"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};</a:t>
            </a: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names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.Where   (n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n.Contains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</a:t>
            </a:r>
            <a:r>
              <a:rPr lang="en-US" sz="1600" dirty="0" smtClean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))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.Select  (n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n.ToUpper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());</a:t>
            </a:r>
            <a:endParaRPr lang="ru-RU" sz="1600" dirty="0" err="1" smtClean="0"/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14013" y="3048000"/>
            <a:ext cx="9387840" cy="2590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Enumerable.Select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Enumerable.OrderBy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Enumerable.Where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names, 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n.Contains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), 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), 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n.ToUpper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  );</a:t>
            </a:r>
            <a:endParaRPr lang="ru-RU" sz="1600" dirty="0" smtClean="0"/>
          </a:p>
        </p:txBody>
      </p:sp>
      <p:pic>
        <p:nvPicPr>
          <p:cNvPr id="7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3391462">
            <a:off x="5194587" y="2706592"/>
            <a:ext cx="2197235" cy="42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Скругленный прямоугольник 7"/>
          <p:cNvSpPr/>
          <p:nvPr/>
        </p:nvSpPr>
        <p:spPr bwMode="auto">
          <a:xfrm>
            <a:off x="3555053" y="2400300"/>
            <a:ext cx="6335707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Без методов расширения запрос теряет свою текучесть</a:t>
            </a:r>
          </a:p>
        </p:txBody>
      </p:sp>
    </p:spTree>
    <p:extLst>
      <p:ext uri="{BB962C8B-B14F-4D97-AF65-F5344CB8AC3E}">
        <p14:creationId xmlns:p14="http://schemas.microsoft.com/office/powerpoint/2010/main" val="59665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Составление лямбда-выражений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36980"/>
            <a:ext cx="9387840" cy="2006221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names =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"Mary"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"Jay"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};</a:t>
            </a: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names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Where   (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 =&gt;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n.Contains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 =&gt;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Select  (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 =&gt;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n.ToUpper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  <a:endParaRPr lang="ru-RU" sz="1600" dirty="0" err="1" smtClean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6065066" y="1905000"/>
            <a:ext cx="3825694" cy="1143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Лямбда-выражение, которое принимает значений и возвращает </a:t>
            </a:r>
            <a:r>
              <a:rPr lang="en-US" dirty="0" err="1" smtClean="0"/>
              <a:t>bool</a:t>
            </a:r>
            <a:r>
              <a:rPr lang="ru-RU" dirty="0" smtClean="0"/>
              <a:t>, называется предикатом</a:t>
            </a:r>
          </a:p>
        </p:txBody>
      </p:sp>
      <p:pic>
        <p:nvPicPr>
          <p:cNvPr id="6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430653">
            <a:off x="6383553" y="1655698"/>
            <a:ext cx="1708300" cy="27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Скругленный прямоугольник 6"/>
          <p:cNvSpPr/>
          <p:nvPr/>
        </p:nvSpPr>
        <p:spPr bwMode="auto">
          <a:xfrm>
            <a:off x="320267" y="3124200"/>
            <a:ext cx="9570493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Лямбда-выражение в операции запроса всегда работает на индивидуальных элементах во входной последовательности, а не  на последовательности в целом</a:t>
            </a:r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364054" y="4038600"/>
            <a:ext cx="9570493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Операция запроса вычисляет лямбда-выражение по запросу – обычно один раз на элемент во входной последовательности</a:t>
            </a:r>
          </a:p>
        </p:txBody>
      </p:sp>
      <p:sp>
        <p:nvSpPr>
          <p:cNvPr id="9" name="Скругленный прямоугольник 8"/>
          <p:cNvSpPr/>
          <p:nvPr/>
        </p:nvSpPr>
        <p:spPr bwMode="auto">
          <a:xfrm>
            <a:off x="364054" y="4953000"/>
            <a:ext cx="9570493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Л</a:t>
            </a:r>
            <a:r>
              <a:rPr lang="ru-RU" dirty="0" smtClean="0"/>
              <a:t>ямбда-выражение позволяет помещать собственную логику внутрь операций запроса </a:t>
            </a:r>
          </a:p>
        </p:txBody>
      </p:sp>
    </p:spTree>
    <p:extLst>
      <p:ext uri="{BB962C8B-B14F-4D97-AF65-F5344CB8AC3E}">
        <p14:creationId xmlns:p14="http://schemas.microsoft.com/office/powerpoint/2010/main" val="420391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Составление лямбда-выражений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736980"/>
            <a:ext cx="9387840" cy="1244221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TResult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 Select&lt;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TSource,TResult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	(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 source,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Func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TSource,TResult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selector)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4285658"/>
            <a:ext cx="8046720" cy="165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Блок-схема: документ 9"/>
          <p:cNvSpPr/>
          <p:nvPr/>
        </p:nvSpPr>
        <p:spPr bwMode="auto">
          <a:xfrm>
            <a:off x="335280" y="1676401"/>
            <a:ext cx="9387840" cy="1244221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OrderBy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TSource,TKey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	(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 source,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Func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TSource,TKey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keySelector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Блок-схема: документ 10"/>
          <p:cNvSpPr/>
          <p:nvPr/>
        </p:nvSpPr>
        <p:spPr bwMode="auto">
          <a:xfrm>
            <a:off x="335280" y="2629279"/>
            <a:ext cx="9387840" cy="1244221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 Where&lt;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	(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 source,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Func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TSource,bool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predicate)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7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Естественный порядок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1143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Исходный порядок элементов входной последовательности является важным в </a:t>
            </a:r>
            <a:r>
              <a:rPr lang="en-US" dirty="0" smtClean="0"/>
              <a:t>LINQ</a:t>
            </a:r>
            <a:r>
              <a:rPr lang="ru-RU" dirty="0" smtClean="0"/>
              <a:t>. Некоторые операции запросов полагаются на это поведение – </a:t>
            </a:r>
            <a:r>
              <a:rPr lang="en-US" dirty="0" smtClean="0"/>
              <a:t>Take, Skip, Reverse</a:t>
            </a:r>
            <a:endParaRPr lang="ru-RU" dirty="0" err="1" smtClean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2133600"/>
            <a:ext cx="9471660" cy="9525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[] numbers = { 10, 9, 8, 7, 6 };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firstThree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numbers.Take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(3); // { 10, 9, 8 }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35280" y="3276600"/>
            <a:ext cx="9471660" cy="9525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[] numbers = { 10, 9, 8, 7, 6 };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lastTwo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numbers.Skip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(3); // { 7, 6 }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Блок-схема: документ 6"/>
          <p:cNvSpPr/>
          <p:nvPr/>
        </p:nvSpPr>
        <p:spPr bwMode="auto">
          <a:xfrm>
            <a:off x="335280" y="4419600"/>
            <a:ext cx="9471660" cy="9525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[] numbers = { 10, 9, 8, 7, 6 };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 reversed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numbers.Reverse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(); // { 6, 7, 8, 9, 10 }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5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Другие операции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Не все операции возвращают последовательность</a:t>
            </a: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1600200"/>
            <a:ext cx="9471660" cy="1828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[] numbers = { 10, 9, 8, 7, 6 };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firstNumber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(); // 10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lastNumber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Last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(); // 6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secondNumber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ElementAt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(1); // 9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secondLowest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numbers.OrderBy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(n=&gt;n).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Skip(1)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First()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// 7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35280" y="3581400"/>
            <a:ext cx="947166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//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операции агрегирования</a:t>
            </a:r>
          </a:p>
          <a:p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count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(); // 5;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min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(); // 6;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Блок-схема: документ 6"/>
          <p:cNvSpPr/>
          <p:nvPr/>
        </p:nvSpPr>
        <p:spPr bwMode="auto">
          <a:xfrm>
            <a:off x="335280" y="4724400"/>
            <a:ext cx="9471660" cy="129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//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квантификаторы</a:t>
            </a:r>
          </a:p>
          <a:p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hasTheNumberNine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(9); // true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hasMoreThanZeroElements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Any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(); // true</a:t>
            </a: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hasAnOddElement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Any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(n =&gt; n % 2 != 0); // true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2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Выражения запросов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1219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Язык С</a:t>
            </a:r>
            <a:r>
              <a:rPr lang="en-US" dirty="0" smtClean="0"/>
              <a:t>#</a:t>
            </a:r>
            <a:r>
              <a:rPr lang="ru-RU" dirty="0" smtClean="0"/>
              <a:t> предоставляет синтаксическое сокращение для записи запросов </a:t>
            </a:r>
            <a:r>
              <a:rPr lang="en-US" dirty="0" smtClean="0"/>
              <a:t>LINQ</a:t>
            </a:r>
            <a:r>
              <a:rPr lang="ru-RU" dirty="0" smtClean="0"/>
              <a:t>, называемое выражения запросов (оказали влияние генераторы списков – </a:t>
            </a:r>
            <a:r>
              <a:rPr lang="en-US" dirty="0" smtClean="0"/>
              <a:t>list generation</a:t>
            </a:r>
            <a:r>
              <a:rPr lang="ru-RU" dirty="0" smtClean="0"/>
              <a:t> – из языков функционального программирования </a:t>
            </a:r>
            <a:r>
              <a:rPr lang="en-US" dirty="0" smtClean="0"/>
              <a:t>LISP, Haskell</a:t>
            </a:r>
            <a:r>
              <a:rPr lang="ru-RU" dirty="0" smtClean="0"/>
              <a:t> )</a:t>
            </a: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2133600"/>
            <a:ext cx="9471660" cy="3077003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names =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"Mary"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"Jay"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};</a:t>
            </a: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    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n.Contains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  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Filter elements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Sort elements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n.ToUpper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      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Translate each element (project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)</a:t>
            </a:r>
          </a:p>
          <a:p>
            <a:endParaRPr lang="en-US" sz="1600" dirty="0">
              <a:solidFill>
                <a:srgbClr val="008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element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query)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(element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7620114" y="4016992"/>
            <a:ext cx="2186826" cy="1193611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JAY</a:t>
            </a:r>
          </a:p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MARY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HARRY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610100" y="4400583"/>
            <a:ext cx="3125793" cy="251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Скругленный прямоугольник 7"/>
          <p:cNvSpPr/>
          <p:nvPr/>
        </p:nvSpPr>
        <p:spPr bwMode="auto">
          <a:xfrm>
            <a:off x="335280" y="5700215"/>
            <a:ext cx="9471660" cy="82739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Компилятор обрабатывает выражение запроса путем его трансляции в текучий синтаксис </a:t>
            </a:r>
            <a:endParaRPr lang="en-US" dirty="0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Выражения запросов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58" y="533401"/>
            <a:ext cx="6532722" cy="6245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92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LINQ?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799637" y="2335324"/>
            <a:ext cx="8459127" cy="2352330"/>
            <a:chOff x="1109742" y="2057400"/>
            <a:chExt cx="6897835" cy="2139458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1109742" y="2209800"/>
              <a:ext cx="1342027" cy="1987058"/>
              <a:chOff x="1269701" y="2920852"/>
              <a:chExt cx="1342027" cy="1987058"/>
            </a:xfrm>
          </p:grpSpPr>
          <p:grpSp>
            <p:nvGrpSpPr>
              <p:cNvPr id="29" name="Group 43"/>
              <p:cNvGrpSpPr/>
              <p:nvPr/>
            </p:nvGrpSpPr>
            <p:grpSpPr>
              <a:xfrm>
                <a:off x="1292506" y="2920852"/>
                <a:ext cx="1319222" cy="1449728"/>
                <a:chOff x="609600" y="4770480"/>
                <a:chExt cx="1447800" cy="1295400"/>
              </a:xfrm>
            </p:grpSpPr>
            <p:pic>
              <p:nvPicPr>
                <p:cNvPr id="31" name="Picture 4" descr="C:\Downloads\superkaramba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09600" y="5456280"/>
                  <a:ext cx="609600" cy="6096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32" name="Picture 4" descr="C:\Downloads\superkaramba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90600" y="4770480"/>
                  <a:ext cx="609600" cy="609600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34" name="Straight Connector 27"/>
                <p:cNvCxnSpPr/>
                <p:nvPr/>
              </p:nvCxnSpPr>
              <p:spPr>
                <a:xfrm flipV="1">
                  <a:off x="990600" y="5303880"/>
                  <a:ext cx="152399" cy="22860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2"/>
                <p:cNvCxnSpPr/>
                <p:nvPr/>
              </p:nvCxnSpPr>
              <p:spPr>
                <a:xfrm flipH="1" flipV="1">
                  <a:off x="1447800" y="5227680"/>
                  <a:ext cx="381000" cy="38100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6" name="Picture 4" descr="C:\Downloads\superkaramba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447800" y="5456280"/>
                  <a:ext cx="609600" cy="6096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37" name="TextBox 36"/>
              <p:cNvSpPr txBox="1"/>
              <p:nvPr/>
            </p:nvSpPr>
            <p:spPr>
              <a:xfrm>
                <a:off x="1269701" y="4572000"/>
                <a:ext cx="1295400" cy="33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b="1" dirty="0" smtClean="0"/>
                  <a:t>Объекты</a:t>
                </a:r>
                <a:endParaRPr lang="ru-RU" b="1" dirty="0"/>
              </a:p>
            </p:txBody>
          </p:sp>
        </p:grpSp>
        <p:grpSp>
          <p:nvGrpSpPr>
            <p:cNvPr id="6" name="Группа 5"/>
            <p:cNvGrpSpPr/>
            <p:nvPr/>
          </p:nvGrpSpPr>
          <p:grpSpPr>
            <a:xfrm>
              <a:off x="3466791" y="2057400"/>
              <a:ext cx="1964241" cy="2139458"/>
              <a:chOff x="3293559" y="1168252"/>
              <a:chExt cx="1964241" cy="2139458"/>
            </a:xfrm>
          </p:grpSpPr>
          <p:grpSp>
            <p:nvGrpSpPr>
              <p:cNvPr id="42" name="Group 17"/>
              <p:cNvGrpSpPr/>
              <p:nvPr/>
            </p:nvGrpSpPr>
            <p:grpSpPr>
              <a:xfrm>
                <a:off x="3293559" y="1168252"/>
                <a:ext cx="1964241" cy="1649049"/>
                <a:chOff x="3505200" y="4842911"/>
                <a:chExt cx="1752600" cy="1295400"/>
              </a:xfrm>
            </p:grpSpPr>
            <p:pic>
              <p:nvPicPr>
                <p:cNvPr id="48" name="Picture 3" descr="C:\Downloads\database (1)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505200" y="4842911"/>
                  <a:ext cx="1219200" cy="12192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49" name="Picture 3" descr="C:\Downloads\database (1)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038600" y="4919111"/>
                  <a:ext cx="1219200" cy="12192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50" name="TextBox 49"/>
              <p:cNvSpPr txBox="1"/>
              <p:nvPr/>
            </p:nvSpPr>
            <p:spPr>
              <a:xfrm>
                <a:off x="3733800" y="2971800"/>
                <a:ext cx="1143000" cy="33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b="1" dirty="0" smtClean="0"/>
                  <a:t>РСУБД</a:t>
                </a:r>
                <a:endParaRPr lang="ru-RU" b="1" dirty="0"/>
              </a:p>
            </p:txBody>
          </p:sp>
        </p:grpSp>
        <p:grpSp>
          <p:nvGrpSpPr>
            <p:cNvPr id="7" name="Группа 6"/>
            <p:cNvGrpSpPr/>
            <p:nvPr/>
          </p:nvGrpSpPr>
          <p:grpSpPr>
            <a:xfrm>
              <a:off x="6285040" y="2057400"/>
              <a:ext cx="1722537" cy="2139458"/>
              <a:chOff x="6249783" y="2692252"/>
              <a:chExt cx="1722537" cy="2139458"/>
            </a:xfrm>
          </p:grpSpPr>
          <p:pic>
            <p:nvPicPr>
              <p:cNvPr id="51" name="Picture 2" descr="C:\Downloads\xml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249783" y="2692252"/>
                <a:ext cx="1722537" cy="1604041"/>
              </a:xfrm>
              <a:prstGeom prst="rect">
                <a:avLst/>
              </a:prstGeom>
              <a:noFill/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6561161" y="4495800"/>
                <a:ext cx="1143000" cy="33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XML</a:t>
                </a:r>
                <a:endParaRPr lang="ru-RU" b="1" dirty="0"/>
              </a:p>
            </p:txBody>
          </p:sp>
        </p:grpSp>
      </p:grpSp>
      <p:sp>
        <p:nvSpPr>
          <p:cNvPr id="8" name="Скругленный прямоугольник 7"/>
          <p:cNvSpPr/>
          <p:nvPr/>
        </p:nvSpPr>
        <p:spPr bwMode="auto">
          <a:xfrm>
            <a:off x="251460" y="5334000"/>
            <a:ext cx="9555480" cy="1143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Р</a:t>
            </a:r>
            <a:r>
              <a:rPr lang="ru-RU" dirty="0" smtClean="0"/>
              <a:t>азнообразие данных обусловливает </a:t>
            </a:r>
            <a:r>
              <a:rPr lang="ru-RU" dirty="0"/>
              <a:t>проблемы </a:t>
            </a:r>
            <a:r>
              <a:rPr lang="ru-RU" dirty="0" smtClean="0"/>
              <a:t>при работе с ними – </a:t>
            </a:r>
            <a:r>
              <a:rPr lang="ru-RU" dirty="0"/>
              <a:t>обычно используемые подходы в значительной мере определяются их типом, структурой и источником, а универсальные механизмы фактически отсутствуют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70661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Выражения запросов. Переменные диапазона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 bwMode="auto">
          <a:xfrm>
            <a:off x="335280" y="762001"/>
            <a:ext cx="9471660" cy="1524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n is our </a:t>
            </a:r>
            <a:r>
              <a:rPr lang="en-US" sz="1600" b="1" dirty="0">
                <a:solidFill>
                  <a:srgbClr val="008000"/>
                </a:solidFill>
                <a:latin typeface="Consolas"/>
              </a:rPr>
              <a:t>range variable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.Contains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n = directly from the array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n = subsequent to being filtered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.ToUpper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n = subsequent to being sorted</a:t>
            </a:r>
            <a:endParaRPr lang="ru-RU" sz="1600" dirty="0" err="1" smtClean="0"/>
          </a:p>
        </p:txBody>
      </p:sp>
      <p:sp>
        <p:nvSpPr>
          <p:cNvPr id="8" name="Блок-схема: документ 7"/>
          <p:cNvSpPr/>
          <p:nvPr/>
        </p:nvSpPr>
        <p:spPr bwMode="auto">
          <a:xfrm>
            <a:off x="335280" y="2590800"/>
            <a:ext cx="9471660" cy="1524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names.Where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n.Contains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Locally scoped n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Locally scoped n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Select (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n.ToUpper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())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sz="16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Locally scoped n</a:t>
            </a:r>
            <a:endParaRPr lang="ru-RU" sz="1600" dirty="0" err="1" smtClean="0"/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7795260" y="850900"/>
            <a:ext cx="19278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Переменная диапазона</a:t>
            </a:r>
          </a:p>
        </p:txBody>
      </p:sp>
      <p:pic>
        <p:nvPicPr>
          <p:cNvPr id="10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3391462">
            <a:off x="2351772" y="2028461"/>
            <a:ext cx="1575524" cy="3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Скругленный прямоугольник 2"/>
          <p:cNvSpPr/>
          <p:nvPr/>
        </p:nvSpPr>
        <p:spPr bwMode="auto">
          <a:xfrm>
            <a:off x="335280" y="4267200"/>
            <a:ext cx="9471660" cy="2362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Выражения запросов также позволяет вводить новые переменные диапазонов с помощью следующих конструкций</a:t>
            </a:r>
          </a:p>
          <a:p>
            <a:pPr marL="285750" indent="-285750" algn="just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/>
              <a:t>let</a:t>
            </a:r>
          </a:p>
          <a:p>
            <a:pPr marL="285750" indent="-285750" algn="just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/>
              <a:t>into</a:t>
            </a:r>
          </a:p>
          <a:p>
            <a:pPr marL="285750" indent="-285750" algn="just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/>
              <a:t>from (</a:t>
            </a:r>
            <a:r>
              <a:rPr lang="ru-RU" dirty="0" smtClean="0"/>
              <a:t>дополнительная конструкция</a:t>
            </a:r>
            <a:r>
              <a:rPr lang="en-US" dirty="0" smtClean="0"/>
              <a:t>)</a:t>
            </a:r>
            <a:endParaRPr lang="ru-RU" dirty="0" smtClean="0"/>
          </a:p>
          <a:p>
            <a:pPr marL="285750" indent="-285750" algn="just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/>
              <a:t>join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9656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Синтаксис выражений запросов </a:t>
            </a:r>
            <a:r>
              <a:rPr lang="en-US" dirty="0" smtClean="0"/>
              <a:t>vs.</a:t>
            </a:r>
            <a:r>
              <a:rPr lang="ru-RU" dirty="0" smtClean="0"/>
              <a:t> текучий синтаксис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2057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Синтаксис выражений запросов проще для запросов, которые могут содержать в себе любой из следующих аспектов: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конструкция </a:t>
            </a:r>
            <a:r>
              <a:rPr lang="en-US" dirty="0" smtClean="0"/>
              <a:t>let </a:t>
            </a:r>
            <a:r>
              <a:rPr lang="ru-RU" dirty="0" smtClean="0"/>
              <a:t>для введения новой переменной наряду с переменной диапазона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Операция </a:t>
            </a:r>
            <a:r>
              <a:rPr lang="en-US" dirty="0" err="1" smtClean="0"/>
              <a:t>SelectMany</a:t>
            </a:r>
            <a:r>
              <a:rPr lang="en-US" dirty="0" smtClean="0"/>
              <a:t>, Join, </a:t>
            </a:r>
            <a:r>
              <a:rPr lang="en-US" dirty="0" err="1" smtClean="0"/>
              <a:t>GroupJoin</a:t>
            </a:r>
            <a:r>
              <a:rPr lang="ru-RU" dirty="0" smtClean="0"/>
              <a:t>, за которой следует ссылка на внешнюю переменную диапазона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29718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 запросам, которые используют операции </a:t>
            </a:r>
            <a:r>
              <a:rPr lang="en-US" dirty="0" smtClean="0"/>
              <a:t>Select, Where, </a:t>
            </a:r>
            <a:r>
              <a:rPr lang="en-US" dirty="0" err="1" smtClean="0"/>
              <a:t>OrderBy</a:t>
            </a:r>
            <a:r>
              <a:rPr lang="ru-RU" dirty="0" smtClean="0"/>
              <a:t>  одинаково хорошо применимы оба синтаксиса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41536" y="38862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Для запросов, состоящий из одной операции, текучий синтаксис короче и менее громоздкий</a:t>
            </a: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341536" y="48006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Существует множество  операций, для который не предусмотрены ключевые слова в синтаксисе запросов</a:t>
            </a:r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341536" y="57150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Можно смешить текучий синтаксис и синтаксис выражений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2406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Отложенное выполнение</a:t>
            </a:r>
            <a:endParaRPr lang="ru-RU" dirty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1524000"/>
            <a:ext cx="9471660" cy="2057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numbers =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List&lt;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&gt;();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numbers.Add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smtClean="0">
                <a:solidFill>
                  <a:srgbClr val="C81EFA"/>
                </a:solidFill>
                <a:latin typeface="Consolas"/>
              </a:rPr>
              <a:t>1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&gt; query =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numbers.Select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(n =&gt; n * </a:t>
            </a:r>
            <a:r>
              <a:rPr lang="en-US" sz="1600" dirty="0" smtClean="0">
                <a:solidFill>
                  <a:srgbClr val="C81EFA"/>
                </a:solidFill>
                <a:latin typeface="Consolas"/>
              </a:rPr>
              <a:t>10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numbers.Add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smtClean="0">
                <a:solidFill>
                  <a:srgbClr val="C81EFA"/>
                </a:solidFill>
                <a:latin typeface="Consolas"/>
              </a:rPr>
              <a:t>2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 </a:t>
            </a:r>
          </a:p>
          <a:p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temp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query)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(temp);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8214360" y="1752600"/>
            <a:ext cx="1257300" cy="1219200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dirty="0"/>
              <a:t>10</a:t>
            </a:r>
          </a:p>
          <a:p>
            <a:pPr>
              <a:spcAft>
                <a:spcPts val="1000"/>
              </a:spcAft>
            </a:pPr>
            <a:r>
              <a:rPr lang="ru-RU" dirty="0"/>
              <a:t> </a:t>
            </a:r>
            <a:r>
              <a:rPr lang="ru-RU" dirty="0" smtClean="0"/>
              <a:t>20 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293370" y="4724400"/>
            <a:ext cx="9471660" cy="1752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Отложенное выполнение поддерживают все стандартные операции запросов со следующими исключениями: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операции, которые возвращают одиночный элемент или скалярное значение (</a:t>
            </a:r>
            <a:r>
              <a:rPr lang="en-US" dirty="0" smtClean="0"/>
              <a:t>First, Count</a:t>
            </a:r>
            <a:r>
              <a:rPr lang="ru-RU" dirty="0" smtClean="0"/>
              <a:t>)</a:t>
            </a:r>
            <a:endParaRPr lang="en-US" dirty="0"/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операции преобразования </a:t>
            </a:r>
            <a:r>
              <a:rPr lang="en-US" dirty="0" err="1" smtClean="0"/>
              <a:t>ToArray</a:t>
            </a:r>
            <a:r>
              <a:rPr lang="en-US" dirty="0" smtClean="0"/>
              <a:t>, </a:t>
            </a:r>
            <a:r>
              <a:rPr lang="en-US" dirty="0" err="1" smtClean="0"/>
              <a:t>ToList</a:t>
            </a:r>
            <a:r>
              <a:rPr lang="en-US" dirty="0" smtClean="0"/>
              <a:t>, </a:t>
            </a:r>
            <a:r>
              <a:rPr lang="en-US" dirty="0" err="1" smtClean="0"/>
              <a:t>ToDictionary</a:t>
            </a:r>
            <a:r>
              <a:rPr lang="en-US" dirty="0" smtClean="0"/>
              <a:t>, </a:t>
            </a:r>
            <a:r>
              <a:rPr lang="en-US" dirty="0" err="1" smtClean="0"/>
              <a:t>T</a:t>
            </a:r>
            <a:r>
              <a:rPr lang="en-US" dirty="0" err="1"/>
              <a:t>o</a:t>
            </a:r>
            <a:r>
              <a:rPr lang="en-US" dirty="0" err="1" smtClean="0"/>
              <a:t>Lookup</a:t>
            </a:r>
            <a:endParaRPr lang="en-US" dirty="0" smtClean="0"/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335280" y="6096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Важная особенность большинства операций запросов – выполнение не при конструировании, а во время перечисления</a:t>
            </a:r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35280" y="3657600"/>
            <a:ext cx="947166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Action a = () =&gt;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("Foo");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a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(); // Deferred execution!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Отложенное выполнение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19100" y="1295400"/>
            <a:ext cx="3101340" cy="304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endParaRPr lang="ru-RU" b="1" dirty="0" smtClean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838200" y="1524000"/>
            <a:ext cx="2263140" cy="457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Елемент 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838200" y="2133600"/>
            <a:ext cx="2263140" cy="457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Елемент 2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38200" y="2743200"/>
            <a:ext cx="2263140" cy="457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Елемент 3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838200" y="3733800"/>
            <a:ext cx="2263140" cy="457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Елемент n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838200" y="3200400"/>
            <a:ext cx="226314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b="1" smtClean="0"/>
              <a:t>.  .  .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1330" y="1219200"/>
            <a:ext cx="2388870" cy="13716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b="1" dirty="0" smtClean="0"/>
              <a:t>from</a:t>
            </a:r>
            <a:r>
              <a:rPr lang="ru-RU" dirty="0" smtClean="0"/>
              <a:t>. . .</a:t>
            </a:r>
          </a:p>
          <a:p>
            <a:pPr algn="ctr">
              <a:spcAft>
                <a:spcPts val="1000"/>
              </a:spcAft>
            </a:pPr>
            <a:r>
              <a:rPr lang="ru-RU" b="1" dirty="0" smtClean="0"/>
              <a:t>where</a:t>
            </a:r>
            <a:r>
              <a:rPr lang="ru-RU" dirty="0" smtClean="0"/>
              <a:t>. . .</a:t>
            </a:r>
          </a:p>
          <a:p>
            <a:pPr algn="ctr">
              <a:spcAft>
                <a:spcPts val="1000"/>
              </a:spcAft>
            </a:pPr>
            <a:r>
              <a:rPr lang="ru-RU" b="1" dirty="0" smtClean="0"/>
              <a:t>select</a:t>
            </a:r>
            <a:r>
              <a:rPr lang="ru-RU" dirty="0" smtClean="0"/>
              <a:t>. . 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08520" y="838200"/>
            <a:ext cx="142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Запрос</a:t>
            </a:r>
            <a:endParaRPr lang="ru-RU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" y="762000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smtClean="0"/>
              <a:t>Источник данных</a:t>
            </a:r>
            <a:endParaRPr lang="ru-RU" b="1"/>
          </a:p>
        </p:txBody>
      </p:sp>
      <p:sp>
        <p:nvSpPr>
          <p:cNvPr id="16" name="Flowchart: Document 15"/>
          <p:cNvSpPr/>
          <p:nvPr/>
        </p:nvSpPr>
        <p:spPr bwMode="auto">
          <a:xfrm>
            <a:off x="4107180" y="3276600"/>
            <a:ext cx="5448300" cy="1752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dirty="0" smtClean="0">
                <a:latin typeface="Consolas" pitchFamily="49" charset="0"/>
                <a:cs typeface="Consolas" pitchFamily="49" charset="0"/>
              </a:rPr>
              <a:t>foreach (var item in        )</a:t>
            </a:r>
          </a:p>
          <a:p>
            <a:r>
              <a:rPr lang="ru-RU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dirty="0" smtClean="0"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ru-RU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algn="ctr">
              <a:spcAft>
                <a:spcPts val="1000"/>
              </a:spcAft>
            </a:pPr>
            <a:endParaRPr lang="ru-RU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040880" y="3429000"/>
            <a:ext cx="92202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>
                <a:latin typeface="Consolas" pitchFamily="49" charset="0"/>
                <a:cs typeface="Consolas" pitchFamily="49" charset="0"/>
              </a:rPr>
              <a:t>Query</a:t>
            </a:r>
            <a:endParaRPr lang="ru-RU" smtClean="0"/>
          </a:p>
        </p:txBody>
      </p:sp>
      <p:cxnSp>
        <p:nvCxnSpPr>
          <p:cNvPr id="27" name="Shape 26"/>
          <p:cNvCxnSpPr>
            <a:stCxn id="25" idx="0"/>
          </p:cNvCxnSpPr>
          <p:nvPr/>
        </p:nvCxnSpPr>
        <p:spPr>
          <a:xfrm rot="16200000" flipV="1">
            <a:off x="4749165" y="676275"/>
            <a:ext cx="1524000" cy="398145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>
            <a:off x="7331313" y="2970927"/>
            <a:ext cx="762000" cy="1747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endCxn id="25" idx="0"/>
          </p:cNvCxnSpPr>
          <p:nvPr/>
        </p:nvCxnSpPr>
        <p:spPr>
          <a:xfrm>
            <a:off x="3520440" y="2286000"/>
            <a:ext cx="3981450" cy="11430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 bwMode="auto">
          <a:xfrm>
            <a:off x="4693920" y="3810000"/>
            <a:ext cx="452628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>
                <a:latin typeface="Consolas" pitchFamily="49" charset="0"/>
                <a:cs typeface="Consolas" pitchFamily="49" charset="0"/>
              </a:rPr>
              <a:t>Выполнение действий с элементом</a:t>
            </a:r>
            <a:endParaRPr lang="ru-RU" smtClean="0"/>
          </a:p>
        </p:txBody>
      </p:sp>
      <p:sp>
        <p:nvSpPr>
          <p:cNvPr id="53" name="Rounded Rectangle 52"/>
          <p:cNvSpPr/>
          <p:nvPr/>
        </p:nvSpPr>
        <p:spPr bwMode="auto">
          <a:xfrm>
            <a:off x="335280" y="5105400"/>
            <a:ext cx="947166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 LINQ выполнение запроса отличается от самого запроса – создание переменной запроса само по себе не связано с получением данных</a:t>
            </a:r>
          </a:p>
        </p:txBody>
      </p:sp>
      <p:pic>
        <p:nvPicPr>
          <p:cNvPr id="19" name="Picture 2" descr="C:\Work in Progress\Microsoft\VAT\MSL_PNG_Object_Library\Event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639884" y="5562600"/>
            <a:ext cx="1311434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82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Отложенное выполнение. Повторная оценка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6858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Запрос с отложенным выполнением повторно оценивается  при перечислении заново</a:t>
            </a:r>
          </a:p>
        </p:txBody>
      </p:sp>
      <p:sp>
        <p:nvSpPr>
          <p:cNvPr id="7" name="Блок-схема: документ 6"/>
          <p:cNvSpPr/>
          <p:nvPr/>
        </p:nvSpPr>
        <p:spPr bwMode="auto">
          <a:xfrm>
            <a:off x="335280" y="1600200"/>
            <a:ext cx="9471660" cy="2362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FF"/>
              </a:solidFill>
              <a:latin typeface="Consolas"/>
            </a:endParaRPr>
          </a:p>
          <a:p>
            <a:endParaRPr lang="ru-RU" sz="1600" dirty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numbers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List&lt;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&gt;() {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numbers.Select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(n =&gt; n *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10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temp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query)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(temp);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numbers.Clear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();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 err="1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temp </a:t>
            </a:r>
            <a:r>
              <a:rPr lang="en-US" sz="1600" b="1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query)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(temp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);//</a:t>
            </a:r>
            <a:r>
              <a:rPr lang="ru-RU" sz="1600" b="1" dirty="0" smtClean="0">
                <a:solidFill>
                  <a:srgbClr val="000000"/>
                </a:solidFill>
                <a:latin typeface="Consolas"/>
              </a:rPr>
              <a:t>Ничего не выводится</a:t>
            </a:r>
            <a:endParaRPr lang="ru-RU" sz="1600" b="1" dirty="0">
              <a:solidFill>
                <a:srgbClr val="000000"/>
              </a:solidFill>
              <a:latin typeface="Consolas"/>
            </a:endParaRPr>
          </a:p>
          <a:p>
            <a:endParaRPr lang="ru-RU" sz="1600" dirty="0" smtClean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" name="Блок-схема: документ 8"/>
          <p:cNvSpPr/>
          <p:nvPr/>
        </p:nvSpPr>
        <p:spPr bwMode="auto">
          <a:xfrm>
            <a:off x="335280" y="4114800"/>
            <a:ext cx="9471660" cy="2514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FF"/>
              </a:solidFill>
              <a:latin typeface="Consolas"/>
            </a:endParaRPr>
          </a:p>
          <a:p>
            <a:endParaRPr lang="ru-RU" sz="1600" dirty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numbers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List&lt;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&gt;() {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timesTen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numbers.Select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(n =&gt; n * </a:t>
            </a:r>
            <a:r>
              <a:rPr lang="en-US" sz="1600" dirty="0" smtClean="0">
                <a:solidFill>
                  <a:srgbClr val="C81EFA"/>
                </a:solidFill>
                <a:latin typeface="Consolas"/>
              </a:rPr>
              <a:t>10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ToList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;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temp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timesTen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(temp);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numbers.Clear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();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 err="1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temp </a:t>
            </a:r>
            <a:r>
              <a:rPr lang="en-US" sz="1600" b="1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timesTen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(temp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ru-RU" sz="1600" b="1" dirty="0">
              <a:solidFill>
                <a:srgbClr val="000000"/>
              </a:solidFill>
              <a:latin typeface="Consolas"/>
            </a:endParaRPr>
          </a:p>
          <a:p>
            <a:endParaRPr lang="ru-RU" sz="1600" dirty="0" smtClean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008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Захваченные переменные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914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Если лямбда-выражение запроса захватывает внешние переменные, то запрос будет принимать значения этих переменных на момент выполнения </a:t>
            </a: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1828800"/>
            <a:ext cx="9471660" cy="2362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"Not what you might expect"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query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query.Where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(c =&gt; c !=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query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query.Where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(c =&gt; c !=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'e'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query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query.Where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(c =&gt; c !=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query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query.Where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(c =&gt; c !=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'o'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query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query.Where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(c =&gt; c !=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'u'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c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query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 //</a:t>
            </a:r>
            <a:r>
              <a:rPr lang="en-US" sz="1600" dirty="0" err="1">
                <a:solidFill>
                  <a:srgbClr val="008000"/>
                </a:solidFill>
                <a:latin typeface="Consolas"/>
              </a:rPr>
              <a:t>Nt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/>
              </a:rPr>
              <a:t>wht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 y </a:t>
            </a:r>
            <a:r>
              <a:rPr lang="en-US" sz="1600" dirty="0" err="1">
                <a:solidFill>
                  <a:srgbClr val="008000"/>
                </a:solidFill>
                <a:latin typeface="Consolas"/>
              </a:rPr>
              <a:t>mght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/>
              </a:rPr>
              <a:t>xpct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Console.Write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(c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  <a:endParaRPr lang="ru-RU" sz="1600" dirty="0" err="1" smtClean="0"/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35280" y="4267200"/>
            <a:ext cx="9471660" cy="2362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"Not what you might expect"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vowels =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aeiou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vowels.Length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++)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query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query.Where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(c =&gt; c != vowels[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]);</a:t>
            </a:r>
          </a:p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char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c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query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 //</a:t>
            </a:r>
            <a:r>
              <a:rPr lang="en-US" sz="1600" dirty="0" err="1" smtClean="0">
                <a:solidFill>
                  <a:srgbClr val="008000"/>
                </a:solidFill>
                <a:latin typeface="Consolas"/>
              </a:rPr>
              <a:t>IndexOutOfRangeException</a:t>
            </a:r>
            <a:endParaRPr lang="ru-RU" sz="1600" dirty="0" smtClean="0">
              <a:solidFill>
                <a:srgbClr val="008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Console.Write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(c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  <a:endParaRPr lang="ru-RU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319593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Захваченные переменные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762000"/>
            <a:ext cx="9471660" cy="2819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"Not what you might expect"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vowels =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aeiou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vowels.Length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++)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char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vowel = vowels[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query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query.Where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(c =&gt; c != vowel);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char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c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query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 //</a:t>
            </a:r>
            <a:r>
              <a:rPr lang="en-US" sz="1600" dirty="0" err="1">
                <a:solidFill>
                  <a:srgbClr val="008000"/>
                </a:solidFill>
                <a:latin typeface="Consolas"/>
              </a:rPr>
              <a:t>Nt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/>
              </a:rPr>
              <a:t>wht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 y </a:t>
            </a:r>
            <a:r>
              <a:rPr lang="en-US" sz="1600" dirty="0" err="1">
                <a:solidFill>
                  <a:srgbClr val="008000"/>
                </a:solidFill>
                <a:latin typeface="Consolas"/>
              </a:rPr>
              <a:t>mght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/>
              </a:rPr>
              <a:t>xpct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Console.Write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(c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  <a:endParaRPr lang="ru-RU" sz="1600" dirty="0" err="1" smtClean="0"/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35280" y="3733800"/>
            <a:ext cx="9471660" cy="2362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"Not what you might expect"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ru-RU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vowel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aeiou</a:t>
            </a:r>
            <a:r>
              <a:rPr lang="en-US" sz="1600" dirty="0" smtClean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 //C# 5.0</a:t>
            </a:r>
            <a:r>
              <a:rPr lang="ru-RU" sz="1600" dirty="0">
                <a:solidFill>
                  <a:srgbClr val="000000"/>
                </a:solidFill>
                <a:latin typeface="Consolas"/>
              </a:rPr>
              <a:t> 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query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query.Where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(c =&gt; c != vowel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char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c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query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Console.Write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(c);</a:t>
            </a:r>
            <a:endParaRPr lang="ru-RU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337501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отложенное выполнение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Операции запросов поддерживают отложенное выполнение, возвращая декораторы последовательности (</a:t>
            </a:r>
            <a:r>
              <a:rPr lang="en-US" dirty="0" smtClean="0"/>
              <a:t>decorator sequence</a:t>
            </a:r>
            <a:r>
              <a:rPr lang="ru-RU" dirty="0" smtClean="0"/>
              <a:t>)</a:t>
            </a: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1752600"/>
            <a:ext cx="947166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lessThanTen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{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12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pPr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	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Where (n =&gt; n &lt;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  <a:endParaRPr lang="ru-RU" sz="1600" dirty="0" err="1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2919713"/>
            <a:ext cx="6286500" cy="323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4693920" y="2919712"/>
            <a:ext cx="5113020" cy="12319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Р</a:t>
            </a:r>
            <a:r>
              <a:rPr lang="ru-RU" dirty="0" smtClean="0"/>
              <a:t>еализация декоратора последовательности осуществляется с помощью итератора </a:t>
            </a:r>
            <a:r>
              <a:rPr lang="en-US" dirty="0" smtClean="0"/>
              <a:t>C#</a:t>
            </a:r>
            <a:endParaRPr lang="ru-RU" dirty="0" smtClean="0"/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4693920" y="4925067"/>
            <a:ext cx="5113020" cy="12319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Если выходная последовательность не подвергается трансформации, декоратор последовательность это просто прокси</a:t>
            </a:r>
          </a:p>
        </p:txBody>
      </p:sp>
    </p:spTree>
    <p:extLst>
      <p:ext uri="{BB962C8B-B14F-4D97-AF65-F5344CB8AC3E}">
        <p14:creationId xmlns:p14="http://schemas.microsoft.com/office/powerpoint/2010/main" val="17324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отложенное выполнение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07340" y="2057400"/>
            <a:ext cx="9471660" cy="1828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endParaRPr lang="en-US" sz="1600" dirty="0" smtClean="0">
              <a:solidFill>
                <a:srgbClr val="000000"/>
              </a:solidFill>
              <a:latin typeface="Consolas"/>
            </a:endParaRPr>
          </a:p>
          <a:p>
            <a:pPr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public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static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TResult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Select&lt;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TSource,TResult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</a:t>
            </a:r>
          </a:p>
          <a:p>
            <a:pPr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	(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this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source,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TSource,TResult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selector)</a:t>
            </a: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foreach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element in source)</a:t>
            </a:r>
          </a:p>
          <a:p>
            <a:pPr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	yield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return selector (element);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lang="ru-RU" sz="1600" dirty="0" err="1" smtClean="0"/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990600"/>
            <a:ext cx="9471660" cy="814088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Для создания собственной операции запроса, реализация декоратора последовательности осуществляется с помощью итератора </a:t>
            </a:r>
            <a:r>
              <a:rPr lang="en-US" dirty="0" smtClean="0"/>
              <a:t>C#</a:t>
            </a:r>
            <a:endParaRPr lang="ru-RU" dirty="0" smtClean="0"/>
          </a:p>
        </p:txBody>
      </p:sp>
      <p:sp>
        <p:nvSpPr>
          <p:cNvPr id="7" name="Блок-схема: документ 6"/>
          <p:cNvSpPr/>
          <p:nvPr/>
        </p:nvSpPr>
        <p:spPr bwMode="auto">
          <a:xfrm>
            <a:off x="335280" y="4114800"/>
            <a:ext cx="9471660" cy="1828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public static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TResult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Select&lt;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TSource,TResult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</a:t>
            </a:r>
          </a:p>
          <a:p>
            <a:pPr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	(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this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source,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TSource,TResult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selector)</a:t>
            </a: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	return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new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SelectSequence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(source, selector);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lang="ru-RU" sz="1600" dirty="0" err="1" smtClean="0"/>
          </a:p>
        </p:txBody>
      </p:sp>
      <p:sp>
        <p:nvSpPr>
          <p:cNvPr id="3" name="Скругленный прямоугольник 2"/>
          <p:cNvSpPr/>
          <p:nvPr/>
        </p:nvSpPr>
        <p:spPr bwMode="auto">
          <a:xfrm>
            <a:off x="3268980" y="5715000"/>
            <a:ext cx="653796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Сгенерированный компилятором класс, </a:t>
            </a:r>
            <a:r>
              <a:rPr lang="ru-RU" dirty="0" err="1" smtClean="0"/>
              <a:t>перечислитель</a:t>
            </a:r>
            <a:r>
              <a:rPr lang="ru-RU" dirty="0" smtClean="0"/>
              <a:t> которого инкапсулирует логику из метода итератора</a:t>
            </a:r>
          </a:p>
        </p:txBody>
      </p:sp>
      <p:pic>
        <p:nvPicPr>
          <p:cNvPr id="9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823627">
            <a:off x="4018756" y="5475051"/>
            <a:ext cx="1311946" cy="21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11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отложенное выполнение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58355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 результате построения цепочки операторов создается иерархия  </a:t>
            </a:r>
            <a:r>
              <a:rPr lang="ru-RU" dirty="0"/>
              <a:t>декораторов </a:t>
            </a:r>
            <a:endParaRPr lang="ru-RU" dirty="0" smtClean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1447800"/>
            <a:ext cx="9471660" cy="129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{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12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Where (n =&gt; n &lt;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(n =&gt; n)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Select (n =&gt; n *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  <a:endParaRPr lang="ru-RU" sz="1600" dirty="0" err="1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2743200"/>
            <a:ext cx="7327024" cy="390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0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LINQ?</a:t>
            </a:r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610315" y="685800"/>
            <a:ext cx="8693705" cy="4641529"/>
            <a:chOff x="381000" y="838200"/>
            <a:chExt cx="8345488" cy="5486400"/>
          </a:xfrm>
        </p:grpSpPr>
        <p:sp>
          <p:nvSpPr>
            <p:cNvPr id="4" name="AutoShape 24"/>
            <p:cNvSpPr>
              <a:spLocks noChangeArrowheads="1"/>
            </p:cNvSpPr>
            <p:nvPr/>
          </p:nvSpPr>
          <p:spPr bwMode="auto">
            <a:xfrm>
              <a:off x="381000" y="838200"/>
              <a:ext cx="8345488" cy="5486400"/>
            </a:xfrm>
            <a:prstGeom prst="roundRect">
              <a:avLst>
                <a:gd name="adj" fmla="val 4167"/>
              </a:avLst>
            </a:prstGeom>
            <a:solidFill>
              <a:srgbClr val="EAEAEA"/>
            </a:solidFill>
            <a:ln w="9525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5F5F5F">
                  <a:alpha val="50000"/>
                </a:srgbClr>
              </a:outerShdw>
            </a:effectLst>
          </p:spPr>
          <p:txBody>
            <a:bodyPr/>
            <a:lstStyle/>
            <a:p>
              <a:pPr marL="61913">
                <a:defRPr/>
              </a:pPr>
              <a:endParaRPr lang="ru-RU" b="1" dirty="0"/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533400" y="990600"/>
              <a:ext cx="1524000" cy="5334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b="1" dirty="0" smtClean="0"/>
                <a:t>С#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3886200" y="990600"/>
              <a:ext cx="4648200" cy="5334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ru-RU" b="1" dirty="0" smtClean="0"/>
                <a:t>Другие языки .NET Framework</a:t>
              </a:r>
              <a:endParaRPr lang="ru-RU" b="1" dirty="0"/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533400" y="1600200"/>
              <a:ext cx="8077200" cy="6858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b="1" dirty="0" smtClean="0"/>
                <a:t>LINQ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33400" y="2362200"/>
              <a:ext cx="8077200" cy="2286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ru-RU" b="1" dirty="0" smtClean="0"/>
                <a:t>Поставщик LINQ</a:t>
              </a:r>
            </a:p>
            <a:p>
              <a:pPr algn="ctr">
                <a:spcAft>
                  <a:spcPts val="1000"/>
                </a:spcAft>
              </a:pPr>
              <a:endParaRPr lang="ru-RU" b="1" dirty="0" smtClean="0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auto">
            <a:xfrm>
              <a:off x="685800" y="3505200"/>
              <a:ext cx="1414463" cy="950912"/>
            </a:xfrm>
            <a:prstGeom prst="roundRect">
              <a:avLst>
                <a:gd name="adj" fmla="val 4167"/>
              </a:avLst>
            </a:prstGeom>
            <a:ln>
              <a:headEnd/>
              <a:tailEnd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/>
              </a:pPr>
              <a:r>
                <a:rPr lang="ru-RU" b="1" dirty="0" smtClean="0"/>
                <a:t>LINQ to </a:t>
              </a:r>
            </a:p>
            <a:p>
              <a:pPr algn="ctr">
                <a:defRPr/>
              </a:pPr>
              <a:r>
                <a:rPr lang="ru-RU" b="1" dirty="0" smtClean="0"/>
                <a:t>Objects</a:t>
              </a:r>
            </a:p>
          </p:txBody>
        </p:sp>
        <p:sp>
          <p:nvSpPr>
            <p:cNvPr id="30" name="AutoShape 24"/>
            <p:cNvSpPr>
              <a:spLocks noChangeArrowheads="1"/>
            </p:cNvSpPr>
            <p:nvPr/>
          </p:nvSpPr>
          <p:spPr bwMode="auto">
            <a:xfrm>
              <a:off x="2209800" y="2895600"/>
              <a:ext cx="4724400" cy="1608137"/>
            </a:xfrm>
            <a:prstGeom prst="roundRect">
              <a:avLst>
                <a:gd name="adj" fmla="val 41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61913" algn="ctr">
                <a:defRPr/>
              </a:pPr>
              <a:r>
                <a:rPr lang="ru-RU" b="1" dirty="0" smtClean="0">
                  <a:latin typeface="+mn-lt"/>
                </a:rPr>
                <a:t>Поставщики LINQ  ADO.NET</a:t>
              </a:r>
            </a:p>
          </p:txBody>
        </p:sp>
        <p:sp>
          <p:nvSpPr>
            <p:cNvPr id="38" name="AutoShape 24"/>
            <p:cNvSpPr>
              <a:spLocks noChangeArrowheads="1"/>
            </p:cNvSpPr>
            <p:nvPr/>
          </p:nvSpPr>
          <p:spPr bwMode="auto">
            <a:xfrm>
              <a:off x="2362200" y="3505200"/>
              <a:ext cx="1414463" cy="950912"/>
            </a:xfrm>
            <a:prstGeom prst="roundRect">
              <a:avLst>
                <a:gd name="adj" fmla="val 4167"/>
              </a:avLst>
            </a:prstGeom>
            <a:ln>
              <a:headEnd/>
              <a:tailEnd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/>
              </a:pPr>
              <a:r>
                <a:rPr lang="ru-RU" b="1" dirty="0" smtClean="0"/>
                <a:t>LINQ to </a:t>
              </a:r>
            </a:p>
            <a:p>
              <a:pPr algn="ctr">
                <a:defRPr/>
              </a:pPr>
              <a:r>
                <a:rPr lang="ru-RU" b="1" dirty="0" smtClean="0"/>
                <a:t>DataSets</a:t>
              </a:r>
              <a:endParaRPr lang="ru-RU" b="1" dirty="0"/>
            </a:p>
          </p:txBody>
        </p:sp>
        <p:sp>
          <p:nvSpPr>
            <p:cNvPr id="39" name="AutoShape 24"/>
            <p:cNvSpPr>
              <a:spLocks noChangeArrowheads="1"/>
            </p:cNvSpPr>
            <p:nvPr/>
          </p:nvSpPr>
          <p:spPr bwMode="auto">
            <a:xfrm>
              <a:off x="3886200" y="3505200"/>
              <a:ext cx="1414463" cy="950912"/>
            </a:xfrm>
            <a:prstGeom prst="roundRect">
              <a:avLst>
                <a:gd name="adj" fmla="val 4167"/>
              </a:avLst>
            </a:prstGeom>
            <a:ln>
              <a:headEnd/>
              <a:tailEnd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/>
              </a:pPr>
              <a:r>
                <a:rPr lang="ru-RU" b="1" dirty="0" smtClean="0"/>
                <a:t>LINQ to </a:t>
              </a:r>
            </a:p>
            <a:p>
              <a:pPr algn="ctr">
                <a:defRPr/>
              </a:pPr>
              <a:r>
                <a:rPr lang="ru-RU" b="1" dirty="0" smtClean="0"/>
                <a:t>SQL</a:t>
              </a:r>
              <a:endParaRPr lang="ru-RU" b="1" dirty="0"/>
            </a:p>
          </p:txBody>
        </p:sp>
        <p:sp>
          <p:nvSpPr>
            <p:cNvPr id="40" name="AutoShape 24"/>
            <p:cNvSpPr>
              <a:spLocks noChangeArrowheads="1"/>
            </p:cNvSpPr>
            <p:nvPr/>
          </p:nvSpPr>
          <p:spPr bwMode="auto">
            <a:xfrm>
              <a:off x="5410200" y="3505200"/>
              <a:ext cx="1414463" cy="950912"/>
            </a:xfrm>
            <a:prstGeom prst="roundRect">
              <a:avLst>
                <a:gd name="adj" fmla="val 4167"/>
              </a:avLst>
            </a:prstGeom>
            <a:ln>
              <a:headEnd/>
              <a:tailEnd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/>
              </a:pPr>
              <a:r>
                <a:rPr lang="ru-RU" b="1" dirty="0" smtClean="0"/>
                <a:t>LINQ to </a:t>
              </a:r>
            </a:p>
            <a:p>
              <a:pPr algn="ctr">
                <a:defRPr/>
              </a:pPr>
              <a:r>
                <a:rPr lang="ru-RU" b="1" dirty="0" smtClean="0"/>
                <a:t>Entities</a:t>
              </a:r>
              <a:endParaRPr lang="ru-RU" b="1" dirty="0"/>
            </a:p>
          </p:txBody>
        </p:sp>
        <p:sp>
          <p:nvSpPr>
            <p:cNvPr id="41" name="AutoShape 24"/>
            <p:cNvSpPr>
              <a:spLocks noChangeArrowheads="1"/>
            </p:cNvSpPr>
            <p:nvPr/>
          </p:nvSpPr>
          <p:spPr bwMode="auto">
            <a:xfrm>
              <a:off x="7043737" y="3505200"/>
              <a:ext cx="1414463" cy="950912"/>
            </a:xfrm>
            <a:prstGeom prst="roundRect">
              <a:avLst>
                <a:gd name="adj" fmla="val 4167"/>
              </a:avLst>
            </a:prstGeom>
            <a:ln>
              <a:headEnd/>
              <a:tailEnd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/>
              </a:pPr>
              <a:r>
                <a:rPr lang="ru-RU" b="1" dirty="0" smtClean="0"/>
                <a:t>LINQ to </a:t>
              </a:r>
            </a:p>
            <a:p>
              <a:pPr algn="ctr">
                <a:defRPr/>
              </a:pPr>
              <a:r>
                <a:rPr lang="ru-RU" b="1" dirty="0" smtClean="0"/>
                <a:t>XML</a:t>
              </a:r>
              <a:endParaRPr lang="ru-RU" b="1" dirty="0"/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209800" y="990600"/>
              <a:ext cx="1524000" cy="5334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1000"/>
                </a:spcAft>
              </a:pPr>
              <a:r>
                <a:rPr lang="en-US" b="1" dirty="0" smtClean="0"/>
                <a:t>VB.NET</a:t>
              </a:r>
              <a:endParaRPr lang="ru-RU" b="1" dirty="0" smtClean="0"/>
            </a:p>
          </p:txBody>
        </p:sp>
        <p:grpSp>
          <p:nvGrpSpPr>
            <p:cNvPr id="3" name="Группа 2"/>
            <p:cNvGrpSpPr/>
            <p:nvPr/>
          </p:nvGrpSpPr>
          <p:grpSpPr>
            <a:xfrm>
              <a:off x="669009" y="4724400"/>
              <a:ext cx="7712991" cy="1579559"/>
              <a:chOff x="669009" y="4724400"/>
              <a:chExt cx="7712991" cy="1579559"/>
            </a:xfrm>
          </p:grpSpPr>
          <p:pic>
            <p:nvPicPr>
              <p:cNvPr id="1026" name="Picture 2" descr="C:\Downloads\xml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162800" y="4876800"/>
                <a:ext cx="1219200" cy="990600"/>
              </a:xfrm>
              <a:prstGeom prst="rect">
                <a:avLst/>
              </a:prstGeom>
              <a:noFill/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3733800" y="4800600"/>
                <a:ext cx="1600200" cy="1066800"/>
                <a:chOff x="3505200" y="4876800"/>
                <a:chExt cx="1752600" cy="1295400"/>
              </a:xfrm>
            </p:grpSpPr>
            <p:pic>
              <p:nvPicPr>
                <p:cNvPr id="1027" name="Picture 3" descr="C:\Downloads\database (1)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505200" y="4876800"/>
                  <a:ext cx="1219200" cy="12192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3" descr="C:\Downloads\database (1)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4038600" y="4953000"/>
                  <a:ext cx="1219200" cy="12192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44" name="Group 43"/>
              <p:cNvGrpSpPr/>
              <p:nvPr/>
            </p:nvGrpSpPr>
            <p:grpSpPr>
              <a:xfrm>
                <a:off x="914400" y="4724400"/>
                <a:ext cx="1066800" cy="1143000"/>
                <a:chOff x="609600" y="4876800"/>
                <a:chExt cx="1447800" cy="1295400"/>
              </a:xfrm>
            </p:grpSpPr>
            <p:pic>
              <p:nvPicPr>
                <p:cNvPr id="1028" name="Picture 4" descr="C:\Downloads\superkaramba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09600" y="5562600"/>
                  <a:ext cx="609600" cy="6096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4" descr="C:\Downloads\superkaramba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90600" y="4876800"/>
                  <a:ext cx="609600" cy="609600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990600" y="5410200"/>
                  <a:ext cx="152400" cy="22860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H="1" flipV="1">
                  <a:off x="1447800" y="5334000"/>
                  <a:ext cx="381000" cy="38100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3" name="Picture 4" descr="C:\Downloads\superkaramba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447800" y="5562600"/>
                  <a:ext cx="609600" cy="6096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5" name="TextBox 44"/>
              <p:cNvSpPr txBox="1"/>
              <p:nvPr/>
            </p:nvSpPr>
            <p:spPr>
              <a:xfrm>
                <a:off x="669009" y="5867400"/>
                <a:ext cx="1524000" cy="43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b="1" dirty="0" smtClean="0"/>
                  <a:t>Объекты</a:t>
                </a:r>
                <a:endParaRPr lang="ru-RU" b="1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38600" y="5867400"/>
                <a:ext cx="1143000" cy="43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b="1" dirty="0" smtClean="0"/>
                  <a:t>РСУБД</a:t>
                </a:r>
                <a:endParaRPr lang="ru-RU" b="1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239000" y="5867400"/>
                <a:ext cx="1143000" cy="43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XML</a:t>
                </a:r>
                <a:endParaRPr lang="ru-RU" b="1" dirty="0"/>
              </a:p>
            </p:txBody>
          </p:sp>
        </p:grpSp>
      </p:grpSp>
      <p:sp>
        <p:nvSpPr>
          <p:cNvPr id="6" name="Скругленный прямоугольник 5"/>
          <p:cNvSpPr/>
          <p:nvPr/>
        </p:nvSpPr>
        <p:spPr bwMode="auto">
          <a:xfrm>
            <a:off x="229595" y="5486400"/>
            <a:ext cx="9661165" cy="1066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Язык интегрированных запросов (</a:t>
            </a:r>
            <a:r>
              <a:rPr lang="en-US" dirty="0" smtClean="0"/>
              <a:t>LINQ</a:t>
            </a:r>
            <a:r>
              <a:rPr lang="ru-RU" dirty="0" smtClean="0"/>
              <a:t>) представляет собой набор языковых и платформенных средств для описания </a:t>
            </a:r>
            <a:r>
              <a:rPr lang="ru-RU" b="1" dirty="0" smtClean="0"/>
              <a:t>структурированных</a:t>
            </a:r>
            <a:r>
              <a:rPr lang="ru-RU" dirty="0" smtClean="0"/>
              <a:t>, </a:t>
            </a:r>
            <a:r>
              <a:rPr lang="ru-RU" b="1" dirty="0" smtClean="0"/>
              <a:t>безопасных в отношении типов</a:t>
            </a:r>
            <a:r>
              <a:rPr lang="ru-RU" dirty="0" smtClean="0"/>
              <a:t> запросов к локальным коллекциям объектов и удаленным источникам данных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отложенное выполнение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58355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 результате построения цепочки операторов создается иерархия  </a:t>
            </a:r>
            <a:r>
              <a:rPr lang="ru-RU" dirty="0"/>
              <a:t>декораторов </a:t>
            </a:r>
            <a:endParaRPr lang="ru-RU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1794254"/>
            <a:ext cx="9387840" cy="4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24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Каким образом выполняются запросы</a:t>
            </a:r>
            <a:endParaRPr lang="ru-RU" dirty="0"/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35280" y="762000"/>
            <a:ext cx="9471660" cy="533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query)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(n);</a:t>
            </a:r>
            <a:endParaRPr lang="ru-RU" sz="1600" dirty="0" err="1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" y="1371600"/>
            <a:ext cx="7962900" cy="500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22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Каким образом выполняются запросы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2743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Запрос </a:t>
            </a:r>
            <a:r>
              <a:rPr lang="en-US" dirty="0" smtClean="0"/>
              <a:t>LINQ</a:t>
            </a:r>
            <a:r>
              <a:rPr lang="ru-RU" dirty="0" smtClean="0"/>
              <a:t> – это «ленивая» производственная линия, в которой все конвейерные ленты перемещают элементы только по требованию</a:t>
            </a:r>
          </a:p>
          <a:p>
            <a:pPr algn="just">
              <a:spcAft>
                <a:spcPts val="1000"/>
              </a:spcAft>
            </a:pPr>
            <a:r>
              <a:rPr lang="ru-RU" dirty="0" smtClean="0"/>
              <a:t>Построение запроса конструирует производственную линию со всеми составными частями, но в остановленном состоянии</a:t>
            </a:r>
          </a:p>
          <a:p>
            <a:pPr algn="just">
              <a:spcAft>
                <a:spcPts val="1000"/>
              </a:spcAft>
            </a:pPr>
            <a:r>
              <a:rPr lang="ru-RU" dirty="0" smtClean="0"/>
              <a:t>Когда потребитель запрашивает элемент (выполняет перечисление запроса), активизируется самая правая конвейерная лента, это, в сою очередь, запускает остальные конвейерные ленты – когда требуются элементы входной последовательности </a:t>
            </a:r>
          </a:p>
        </p:txBody>
      </p:sp>
    </p:spTree>
    <p:extLst>
      <p:ext uri="{BB962C8B-B14F-4D97-AF65-F5344CB8AC3E}">
        <p14:creationId xmlns:p14="http://schemas.microsoft.com/office/powerpoint/2010/main" val="126843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Подзапросы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7239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Подзапрос – это запрос, содержащий внутри лямбда-выражение другого запроса</a:t>
            </a:r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1600200"/>
            <a:ext cx="9471660" cy="1720948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musos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"Roger Waters"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"David Gilmour"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"Rick Wright"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};</a:t>
            </a: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sequence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musos.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(m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m.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Split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().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Last()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element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sequence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(element);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7543799" y="2819400"/>
            <a:ext cx="2119270" cy="5715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/>
              <a:t>Подзапрос </a:t>
            </a:r>
            <a:endParaRPr lang="ru-RU" dirty="0" smtClean="0"/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5071110" y="2819400"/>
            <a:ext cx="226314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Внешний запрос </a:t>
            </a:r>
          </a:p>
        </p:txBody>
      </p:sp>
      <p:pic>
        <p:nvPicPr>
          <p:cNvPr id="8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422430">
            <a:off x="3663049" y="2775723"/>
            <a:ext cx="1733076" cy="27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879602">
            <a:off x="6207656" y="2696647"/>
            <a:ext cx="1733076" cy="27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Скругленный прямоугольник 9"/>
          <p:cNvSpPr/>
          <p:nvPr/>
        </p:nvSpPr>
        <p:spPr bwMode="auto">
          <a:xfrm>
            <a:off x="335280" y="3505200"/>
            <a:ext cx="9471660" cy="7239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 выражении запроса подзапрос означает запрос, расположенный в любой конструкции кроме </a:t>
            </a:r>
            <a:r>
              <a:rPr lang="en-US" dirty="0" smtClean="0"/>
              <a:t>from</a:t>
            </a:r>
            <a:endParaRPr lang="ru-RU" dirty="0" smtClean="0"/>
          </a:p>
        </p:txBody>
      </p:sp>
      <p:sp>
        <p:nvSpPr>
          <p:cNvPr id="14" name="Блок-схема: документ 13"/>
          <p:cNvSpPr/>
          <p:nvPr/>
        </p:nvSpPr>
        <p:spPr bwMode="auto">
          <a:xfrm>
            <a:off x="335280" y="4343400"/>
            <a:ext cx="9471660" cy="2286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names =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"Mary"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"Jay"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sequence = names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.Where(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=&gt;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== names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		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OrderBy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n2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=&gt; n2.Length)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		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.Select (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n2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=&gt; n2.Length)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		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.First());</a:t>
            </a:r>
          </a:p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element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sequence)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Console.WriteLine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(element);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 bwMode="auto">
          <a:xfrm>
            <a:off x="7471863" y="5791200"/>
            <a:ext cx="2263140" cy="6858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Tom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latin typeface="Consolas" pitchFamily="49" charset="0"/>
                <a:cs typeface="Consolas" pitchFamily="49" charset="0"/>
              </a:rPr>
              <a:t>Jay</a:t>
            </a:r>
            <a:endParaRPr lang="en-US" dirty="0">
              <a:effectLst/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6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371784">
            <a:off x="5666881" y="6027730"/>
            <a:ext cx="1733076" cy="27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56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Подзапросы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5951220" y="2275971"/>
            <a:ext cx="3880741" cy="1682738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Поскольку внешняя переменная диапазона </a:t>
            </a:r>
            <a:r>
              <a:rPr lang="en-US" dirty="0" smtClean="0"/>
              <a:t>n</a:t>
            </a:r>
            <a:r>
              <a:rPr lang="ru-RU" dirty="0" smtClean="0"/>
              <a:t> находится в области видимости, подзапроса </a:t>
            </a:r>
            <a:r>
              <a:rPr lang="ru-RU" dirty="0"/>
              <a:t>использовать </a:t>
            </a:r>
            <a:r>
              <a:rPr lang="en-US" dirty="0" smtClean="0"/>
              <a:t>n</a:t>
            </a:r>
            <a:r>
              <a:rPr lang="ru-RU" dirty="0" smtClean="0"/>
              <a:t> в качестве переменной диапазона подзапроса нельзя</a:t>
            </a:r>
          </a:p>
        </p:txBody>
      </p:sp>
      <p:sp>
        <p:nvSpPr>
          <p:cNvPr id="11" name="Блок-схема: документ 10"/>
          <p:cNvSpPr/>
          <p:nvPr/>
        </p:nvSpPr>
        <p:spPr bwMode="auto">
          <a:xfrm>
            <a:off x="360301" y="762000"/>
            <a:ext cx="9471660" cy="1752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query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=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where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.Length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== 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.Length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.Length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First()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n;</a:t>
            </a:r>
          </a:p>
        </p:txBody>
      </p:sp>
      <p:pic>
        <p:nvPicPr>
          <p:cNvPr id="14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3041313">
            <a:off x="5717292" y="2136609"/>
            <a:ext cx="1733076" cy="27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Скругленный прямоугольник 14"/>
          <p:cNvSpPr/>
          <p:nvPr/>
        </p:nvSpPr>
        <p:spPr bwMode="auto">
          <a:xfrm>
            <a:off x="360301" y="2286000"/>
            <a:ext cx="5364480" cy="92305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Подзапрос выполняется каждый раз, когда вычисляется включающее его лямбда-выражение </a:t>
            </a:r>
          </a:p>
        </p:txBody>
      </p:sp>
      <p:pic>
        <p:nvPicPr>
          <p:cNvPr id="16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260901">
            <a:off x="2864939" y="1950469"/>
            <a:ext cx="1867569" cy="402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Скругленный прямоугольник 16"/>
          <p:cNvSpPr/>
          <p:nvPr/>
        </p:nvSpPr>
        <p:spPr bwMode="auto">
          <a:xfrm>
            <a:off x="360301" y="3352801"/>
            <a:ext cx="5364480" cy="1295399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Выполнение направляется снаружи внутрь</a:t>
            </a:r>
          </a:p>
          <a:p>
            <a:pPr algn="just">
              <a:spcAft>
                <a:spcPts val="1000"/>
              </a:spcAft>
            </a:pPr>
            <a:r>
              <a:rPr lang="ru-RU" dirty="0" smtClean="0"/>
              <a:t>Локальные запросы следуют этой модели буквально, а интерпретируемые - концептуально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360301" y="4800600"/>
            <a:ext cx="9489653" cy="722194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Запрос не эффективен для локальной последовательности, поскольку подзапрос вычисляется повторно на каждой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40830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Подзапросы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7" y="1255594"/>
            <a:ext cx="8813473" cy="491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 bwMode="auto">
          <a:xfrm>
            <a:off x="251460" y="3276600"/>
            <a:ext cx="3185160" cy="3429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ru-RU" dirty="0" smtClean="0"/>
              <a:t>Операции элемента или агрегирования (</a:t>
            </a:r>
            <a:r>
              <a:rPr lang="en-US" dirty="0" smtClean="0"/>
              <a:t>First, Count</a:t>
            </a:r>
            <a:r>
              <a:rPr lang="ru-RU" dirty="0" smtClean="0"/>
              <a:t>), применяемые в подзапросе, не приводят к немедленному выполнению внешнего запроса, поскольку они вызываются косвенно через делегат или дерево выражений</a:t>
            </a:r>
          </a:p>
        </p:txBody>
      </p:sp>
    </p:spTree>
    <p:extLst>
      <p:ext uri="{BB962C8B-B14F-4D97-AF65-F5344CB8AC3E}">
        <p14:creationId xmlns:p14="http://schemas.microsoft.com/office/powerpoint/2010/main" val="28763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Подзапросы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676275"/>
            <a:ext cx="5972175" cy="610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9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Стратегии композиции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1371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ru-RU" dirty="0" smtClean="0"/>
              <a:t>Стратегии построения более сложных запросов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ru-RU" dirty="0" smtClean="0"/>
              <a:t>последовательное построение запросов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ru-RU" dirty="0" smtClean="0"/>
              <a:t>использование ключевого слова </a:t>
            </a:r>
            <a:r>
              <a:rPr lang="en-US" dirty="0" smtClean="0"/>
              <a:t>into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ru-RU" dirty="0" smtClean="0"/>
              <a:t>упаковка запросов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2286000"/>
            <a:ext cx="9471660" cy="1143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ru-RU" dirty="0" smtClean="0"/>
              <a:t>Преимущества  последовательного построения запросов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ru-RU" dirty="0" smtClean="0"/>
              <a:t>упрощение написания запросов</a:t>
            </a:r>
            <a:endParaRPr lang="en-US" dirty="0" smtClean="0"/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ru-RU" dirty="0" smtClean="0"/>
              <a:t>операции запросов можно добавлять условно</a:t>
            </a: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335280" y="3657600"/>
            <a:ext cx="9471660" cy="1447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spcAft>
                <a:spcPts val="100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includeFilter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 query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query.Where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(...)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pPr lvl="0">
              <a:spcAft>
                <a:spcPts val="1000"/>
              </a:spcAft>
            </a:pPr>
            <a:r>
              <a:rPr lang="ru-RU" dirty="0">
                <a:solidFill>
                  <a:srgbClr val="000000"/>
                </a:solidFill>
              </a:rPr>
              <a:t>более </a:t>
            </a:r>
            <a:r>
              <a:rPr lang="ru-RU" dirty="0" err="1">
                <a:solidFill>
                  <a:srgbClr val="000000"/>
                </a:solidFill>
              </a:rPr>
              <a:t>эффектино</a:t>
            </a:r>
            <a:r>
              <a:rPr lang="ru-RU" dirty="0">
                <a:solidFill>
                  <a:srgbClr val="000000"/>
                </a:solidFill>
              </a:rPr>
              <a:t>, чем</a:t>
            </a:r>
          </a:p>
          <a:p>
            <a:pPr lvl="0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query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query.Where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(n =&gt; !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includeFilter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|| &lt;expression&gt;)</a:t>
            </a:r>
            <a:endParaRPr lang="ru-RU" sz="1600" dirty="0" err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Стратегии </a:t>
            </a:r>
            <a:r>
              <a:rPr lang="ru-RU" dirty="0"/>
              <a:t>композиции. </a:t>
            </a:r>
            <a:r>
              <a:rPr lang="ru-RU" dirty="0" smtClean="0"/>
              <a:t>Последовательное построение запросов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Блок-схема: документ 5"/>
          <p:cNvSpPr/>
          <p:nvPr/>
        </p:nvSpPr>
        <p:spPr bwMode="auto">
          <a:xfrm>
            <a:off x="335279" y="609600"/>
            <a:ext cx="9411611" cy="18288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names =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"Mary"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"Jay"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};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names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Select (n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n.Replace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"e"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"u"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Where (n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(n =&gt; n);</a:t>
            </a:r>
          </a:p>
          <a:p>
            <a:endParaRPr lang="ru-RU" sz="1600" dirty="0" smtClean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Блок-схема: документ 7"/>
          <p:cNvSpPr/>
          <p:nvPr/>
        </p:nvSpPr>
        <p:spPr bwMode="auto">
          <a:xfrm>
            <a:off x="335280" y="2438400"/>
            <a:ext cx="9387840" cy="1752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=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where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orderby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n.Replace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"e"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"u"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 smtClean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 bwMode="auto">
          <a:xfrm>
            <a:off x="5029200" y="1752600"/>
            <a:ext cx="4693920" cy="533400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en-US" b="1" dirty="0">
                <a:latin typeface="Consolas" pitchFamily="49" charset="0"/>
                <a:cs typeface="Consolas" pitchFamily="49" charset="0"/>
              </a:rPr>
              <a:t>RESULT: { "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Dck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", "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Hrry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", "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Mry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" }</a:t>
            </a:r>
          </a:p>
        </p:txBody>
      </p:sp>
      <p:sp>
        <p:nvSpPr>
          <p:cNvPr id="11" name="Блок-схема: документ 10"/>
          <p:cNvSpPr/>
          <p:nvPr/>
        </p:nvSpPr>
        <p:spPr bwMode="auto">
          <a:xfrm>
            <a:off x="347164" y="4419600"/>
            <a:ext cx="9387840" cy="2057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n.Replace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"e"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"u"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query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query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n;</a:t>
            </a:r>
          </a:p>
        </p:txBody>
      </p:sp>
      <p:sp>
        <p:nvSpPr>
          <p:cNvPr id="12" name="Скругленный прямоугольник 11"/>
          <p:cNvSpPr/>
          <p:nvPr/>
        </p:nvSpPr>
        <p:spPr bwMode="auto">
          <a:xfrm>
            <a:off x="3185161" y="3848100"/>
            <a:ext cx="6561730" cy="685800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en-US" b="1" dirty="0">
                <a:latin typeface="Consolas" pitchFamily="49" charset="0"/>
                <a:cs typeface="Consolas" pitchFamily="49" charset="0"/>
              </a:rPr>
              <a:t>RESULT: { "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Dck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", "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Hrry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", "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Jy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", "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Mry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", "Tm" }</a:t>
            </a:r>
          </a:p>
        </p:txBody>
      </p:sp>
    </p:spTree>
    <p:extLst>
      <p:ext uri="{BB962C8B-B14F-4D97-AF65-F5344CB8AC3E}">
        <p14:creationId xmlns:p14="http://schemas.microsoft.com/office/powerpoint/2010/main" val="115986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Стратегии композиции</a:t>
            </a:r>
            <a:r>
              <a:rPr lang="ru-RU" dirty="0"/>
              <a:t>. </a:t>
            </a:r>
            <a:r>
              <a:rPr lang="ru-RU" dirty="0" smtClean="0"/>
              <a:t>Ключевое слово </a:t>
            </a:r>
            <a:r>
              <a:rPr lang="en-US" dirty="0"/>
              <a:t>into 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321519" y="783610"/>
            <a:ext cx="9471660" cy="1273791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spcAft>
                <a:spcPts val="0"/>
              </a:spcAft>
            </a:pPr>
            <a:r>
              <a:rPr lang="ru-RU" dirty="0" smtClean="0">
                <a:solidFill>
                  <a:schemeClr val="tx1"/>
                </a:solidFill>
              </a:rPr>
              <a:t>В зависимости от контекста </a:t>
            </a:r>
            <a:r>
              <a:rPr lang="ru-RU" b="1" dirty="0" smtClean="0">
                <a:solidFill>
                  <a:schemeClr val="tx1"/>
                </a:solidFill>
              </a:rPr>
              <a:t>ключевое слово </a:t>
            </a:r>
            <a:r>
              <a:rPr lang="en-US" b="1" dirty="0" smtClean="0">
                <a:solidFill>
                  <a:schemeClr val="tx1"/>
                </a:solidFill>
              </a:rPr>
              <a:t>into</a:t>
            </a:r>
            <a:r>
              <a:rPr lang="ru-RU" b="1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интерпретируется выражениями запросов</a:t>
            </a:r>
          </a:p>
          <a:p>
            <a:pPr marL="285750" lvl="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сигнализация о продолжении запроса</a:t>
            </a:r>
          </a:p>
          <a:p>
            <a:pPr marL="285750" lvl="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 сигнализация </a:t>
            </a:r>
            <a:r>
              <a:rPr lang="en-US" dirty="0" err="1" smtClean="0">
                <a:solidFill>
                  <a:schemeClr val="tx1"/>
                </a:solidFill>
              </a:rPr>
              <a:t>GruopJoin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21519" y="2133600"/>
            <a:ext cx="9471660" cy="2286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=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   </a:t>
            </a:r>
            <a:r>
              <a:rPr lang="en-US" sz="1600" b="1" dirty="0" smtClean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n.Replace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"e"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      .Replace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"u"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   </a:t>
            </a:r>
            <a:r>
              <a:rPr lang="en-US" b="1" dirty="0" smtClean="0">
                <a:solidFill>
                  <a:srgbClr val="0000FF"/>
                </a:solidFill>
                <a:latin typeface="Consolas"/>
              </a:rPr>
              <a:t>into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noVowel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       where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noVowel.Length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noVowel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noVowel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  <a:endParaRPr lang="ru-RU" sz="1600" dirty="0" err="1" smtClean="0"/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321519" y="4495800"/>
            <a:ext cx="4476238" cy="1143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just">
              <a:spcAft>
                <a:spcPts val="0"/>
              </a:spcAft>
            </a:pPr>
            <a:r>
              <a:rPr lang="ru-RU" dirty="0" smtClean="0">
                <a:solidFill>
                  <a:schemeClr val="tx1"/>
                </a:solidFill>
              </a:rPr>
              <a:t>Позволяет продолжить запрос после выполнения проекции и является сокращением для последовательного построения запросов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4205735">
            <a:off x="946913" y="4153834"/>
            <a:ext cx="1255010" cy="26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Скругленный прямоугольник 9"/>
          <p:cNvSpPr/>
          <p:nvPr/>
        </p:nvSpPr>
        <p:spPr bwMode="auto">
          <a:xfrm>
            <a:off x="5057349" y="4495801"/>
            <a:ext cx="4735830" cy="1143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just">
              <a:spcAft>
                <a:spcPts val="0"/>
              </a:spcAft>
            </a:pPr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 smtClean="0">
                <a:solidFill>
                  <a:schemeClr val="tx1"/>
                </a:solidFill>
              </a:rPr>
              <a:t>into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можно использовать только после конструкции </a:t>
            </a:r>
            <a:r>
              <a:rPr lang="en-US" b="1" dirty="0" smtClean="0">
                <a:solidFill>
                  <a:schemeClr val="tx1"/>
                </a:solidFill>
              </a:rPr>
              <a:t>select</a:t>
            </a:r>
            <a:r>
              <a:rPr lang="ru-RU" dirty="0" smtClean="0">
                <a:solidFill>
                  <a:schemeClr val="tx1"/>
                </a:solidFill>
              </a:rPr>
              <a:t> или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group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 bwMode="auto">
          <a:xfrm>
            <a:off x="292745" y="5791200"/>
            <a:ext cx="9500434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just">
              <a:spcAft>
                <a:spcPts val="0"/>
              </a:spcAft>
            </a:pPr>
            <a:r>
              <a:rPr lang="ru-RU" dirty="0">
                <a:solidFill>
                  <a:schemeClr val="tx1"/>
                </a:solidFill>
              </a:rPr>
              <a:t>Ключевое слово </a:t>
            </a:r>
            <a:r>
              <a:rPr lang="en-US" dirty="0" smtClean="0">
                <a:solidFill>
                  <a:schemeClr val="tx1"/>
                </a:solidFill>
              </a:rPr>
              <a:t>into</a:t>
            </a:r>
            <a:r>
              <a:rPr lang="ru-RU" dirty="0" smtClean="0">
                <a:solidFill>
                  <a:schemeClr val="tx1"/>
                </a:solidFill>
              </a:rPr>
              <a:t> «перезапускает» запрос, позволяя вводить новые конструкции </a:t>
            </a:r>
            <a:r>
              <a:rPr lang="en-US" dirty="0" smtClean="0">
                <a:solidFill>
                  <a:schemeClr val="tx1"/>
                </a:solidFill>
              </a:rPr>
              <a:t>where, </a:t>
            </a:r>
            <a:r>
              <a:rPr lang="en-US" dirty="0" err="1" smtClean="0">
                <a:solidFill>
                  <a:schemeClr val="tx1"/>
                </a:solidFill>
              </a:rPr>
              <a:t>orderby</a:t>
            </a:r>
            <a:r>
              <a:rPr lang="en-US" dirty="0" smtClean="0">
                <a:solidFill>
                  <a:schemeClr val="tx1"/>
                </a:solidFill>
              </a:rPr>
              <a:t>, select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запросы LINQ</a:t>
            </a:r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35280" y="7620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 Выборка и формирование упорядоченного списка элементов массива традиционным способом</a:t>
            </a:r>
            <a:endParaRPr lang="ru-RU" dirty="0" smtClean="0"/>
          </a:p>
        </p:txBody>
      </p:sp>
      <p:sp>
        <p:nvSpPr>
          <p:cNvPr id="5" name="Блок-схема: документ 4"/>
          <p:cNvSpPr/>
          <p:nvPr/>
        </p:nvSpPr>
        <p:spPr bwMode="auto">
          <a:xfrm>
            <a:off x="335280" y="1676400"/>
            <a:ext cx="9471660" cy="3581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[]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numbers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{ 10, 5, 13, 18, 4, 24, 65, 41, 30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};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List&lt;int&gt;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evens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= new List&lt;int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&gt;();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foreach (var number in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numbers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(number % 2 == 0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)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evens.Add(number);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Aft>
                <a:spcPts val="0"/>
              </a:spcAft>
            </a:pPr>
            <a:r>
              <a:rPr lang="arn-CL" sz="1600" dirty="0">
                <a:latin typeface="Consolas" pitchFamily="49" charset="0"/>
                <a:cs typeface="Consolas" pitchFamily="49" charset="0"/>
              </a:rPr>
              <a:t>evens.Sort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foreach (int number in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evens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Console.WriteLine(number);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5951220" y="4283975"/>
            <a:ext cx="1257300" cy="17145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0"/>
              </a:spcAft>
            </a:pPr>
            <a:r>
              <a:rPr lang="ru-RU" dirty="0"/>
              <a:t>4</a:t>
            </a:r>
          </a:p>
          <a:p>
            <a:pPr algn="ctr">
              <a:spcAft>
                <a:spcPts val="0"/>
              </a:spcAft>
            </a:pPr>
            <a:r>
              <a:rPr lang="ru-RU" dirty="0"/>
              <a:t>10</a:t>
            </a:r>
          </a:p>
          <a:p>
            <a:pPr algn="ctr">
              <a:spcAft>
                <a:spcPts val="0"/>
              </a:spcAft>
            </a:pPr>
            <a:r>
              <a:rPr lang="ru-RU" dirty="0"/>
              <a:t>18</a:t>
            </a:r>
          </a:p>
          <a:p>
            <a:pPr algn="ctr">
              <a:spcAft>
                <a:spcPts val="0"/>
              </a:spcAft>
            </a:pPr>
            <a:r>
              <a:rPr lang="ru-RU" dirty="0"/>
              <a:t>24</a:t>
            </a:r>
          </a:p>
          <a:p>
            <a:pPr algn="ctr">
              <a:spcAft>
                <a:spcPts val="0"/>
              </a:spcAft>
            </a:pPr>
            <a:r>
              <a:rPr lang="ru-RU" dirty="0" smtClean="0"/>
              <a:t>30</a:t>
            </a:r>
          </a:p>
        </p:txBody>
      </p:sp>
      <p:pic>
        <p:nvPicPr>
          <p:cNvPr id="8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05187">
            <a:off x="4115462" y="4508641"/>
            <a:ext cx="1995836" cy="272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72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Стратегии композиции. Упаковка запросов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321519" y="783610"/>
            <a:ext cx="9471660" cy="816591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just">
              <a:spcAft>
                <a:spcPts val="0"/>
              </a:spcAft>
            </a:pPr>
            <a:r>
              <a:rPr lang="ru-RU" dirty="0" smtClean="0">
                <a:solidFill>
                  <a:schemeClr val="tx1"/>
                </a:solidFill>
              </a:rPr>
              <a:t>Запрос, построенный последовательно, может быть сформулирован как единственный оператор </a:t>
            </a:r>
            <a:r>
              <a:rPr lang="ru-RU" b="1" dirty="0" smtClean="0">
                <a:solidFill>
                  <a:schemeClr val="tx1"/>
                </a:solidFill>
              </a:rPr>
              <a:t>за счет упаковки одного запроса </a:t>
            </a:r>
            <a:r>
              <a:rPr lang="ru-RU" dirty="0" smtClean="0">
                <a:solidFill>
                  <a:schemeClr val="tx1"/>
                </a:solidFill>
              </a:rPr>
              <a:t>в другой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 bwMode="auto">
          <a:xfrm>
            <a:off x="292745" y="1752600"/>
            <a:ext cx="9500434" cy="2362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dirty="0" smtClean="0">
                <a:latin typeface="Consolas" pitchFamily="49" charset="0"/>
                <a:cs typeface="Consolas" pitchFamily="49" charset="0"/>
              </a:rPr>
              <a:t>Запрос 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tempQuery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i="1" dirty="0" err="1" smtClean="0">
                <a:latin typeface="Consolas" pitchFamily="49" charset="0"/>
                <a:cs typeface="Consolas" pitchFamily="49" charset="0"/>
              </a:rPr>
              <a:t>tempQueryExpr</a:t>
            </a:r>
            <a:endParaRPr lang="en-US" b="1" i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finalQuery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= from </a:t>
            </a:r>
            <a:r>
              <a:rPr lang="en-US" b="1" i="1" dirty="0" smtClean="0">
                <a:latin typeface="Consolas" pitchFamily="49" charset="0"/>
                <a:cs typeface="Consolas" pitchFamily="49" charset="0"/>
              </a:rPr>
              <a:t>... 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tempQuery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dirty="0" smtClean="0">
                <a:latin typeface="Consolas" pitchFamily="49" charset="0"/>
                <a:cs typeface="Consolas" pitchFamily="49" charset="0"/>
              </a:rPr>
              <a:t>...</a:t>
            </a:r>
            <a:endParaRPr lang="ru-RU" b="1" i="1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i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dirty="0" smtClean="0">
                <a:cs typeface="Consolas" pitchFamily="49" charset="0"/>
              </a:rPr>
              <a:t>Может быть переформулирован</a:t>
            </a:r>
            <a:endParaRPr lang="ru-RU" dirty="0">
              <a:cs typeface="Consolas" pitchFamily="49" charset="0"/>
            </a:endParaRPr>
          </a:p>
          <a:p>
            <a:endParaRPr lang="ru-RU" sz="1600" i="1" dirty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finalQuery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 = from </a:t>
            </a:r>
            <a:r>
              <a:rPr lang="en-US" b="1" i="1" dirty="0">
                <a:latin typeface="Consolas" pitchFamily="49" charset="0"/>
                <a:cs typeface="Consolas" pitchFamily="49" charset="0"/>
              </a:rPr>
              <a:t>... 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in (</a:t>
            </a:r>
            <a:r>
              <a:rPr lang="en-US" b="1" i="1" dirty="0" err="1">
                <a:latin typeface="Consolas" pitchFamily="49" charset="0"/>
                <a:cs typeface="Consolas" pitchFamily="49" charset="0"/>
              </a:rPr>
              <a:t>tempQueryExpr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)</a:t>
            </a:r>
            <a:endParaRPr lang="ru-RU" b="1" i="1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 bwMode="auto">
          <a:xfrm>
            <a:off x="321519" y="4419601"/>
            <a:ext cx="9471660" cy="816591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just">
              <a:spcAft>
                <a:spcPts val="0"/>
              </a:spcAft>
            </a:pPr>
            <a:r>
              <a:rPr lang="ru-RU" dirty="0" smtClean="0">
                <a:solidFill>
                  <a:schemeClr val="tx1"/>
                </a:solidFill>
              </a:rPr>
              <a:t>Упаковка семантически идентична последовательному построению запросов или применению ключевого слова </a:t>
            </a:r>
            <a:r>
              <a:rPr lang="en-US" dirty="0" smtClean="0">
                <a:solidFill>
                  <a:schemeClr val="tx1"/>
                </a:solidFill>
              </a:rPr>
              <a:t>into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5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композиции. Упаковка запросов</a:t>
            </a:r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35280" y="3505200"/>
            <a:ext cx="9471660" cy="2362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	from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n1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(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		from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n2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		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n2.Replace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"e"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sz="1600" dirty="0" smtClean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"u"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)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	where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n1.Length &gt;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n1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n1;</a:t>
            </a:r>
            <a:endParaRPr lang="ru-RU" sz="1600" dirty="0" err="1" smtClean="0"/>
          </a:p>
        </p:txBody>
      </p:sp>
      <p:sp>
        <p:nvSpPr>
          <p:cNvPr id="8" name="Блок-схема: документ 7"/>
          <p:cNvSpPr/>
          <p:nvPr/>
        </p:nvSpPr>
        <p:spPr bwMode="auto">
          <a:xfrm>
            <a:off x="335280" y="762000"/>
            <a:ext cx="9471660" cy="2667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names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"Mary"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"Jay</a:t>
            </a:r>
            <a:r>
              <a:rPr lang="en-US" sz="1600" dirty="0" smtClean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};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	from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	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n.Replace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"e"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"u"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query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query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/>
              </a:rPr>
              <a:t>orderby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n;</a:t>
            </a:r>
            <a:endParaRPr lang="ru-RU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47802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Стратегии проекции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321519" y="783610"/>
            <a:ext cx="9471660" cy="740391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just">
              <a:spcAft>
                <a:spcPts val="0"/>
              </a:spcAft>
            </a:pPr>
            <a:r>
              <a:rPr lang="ru-RU" dirty="0" smtClean="0">
                <a:solidFill>
                  <a:schemeClr val="tx1"/>
                </a:solidFill>
              </a:rPr>
              <a:t>С помощью инициализаторов объектов можно выполнять проецирование не только скалярных типов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21519" y="1600200"/>
            <a:ext cx="9471660" cy="40386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600" b="1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b="1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TempProjectionItem</a:t>
            </a:r>
            <a:endParaRPr lang="en-US" sz="16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ru-RU" sz="1600" b="1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ru-RU" sz="1600" b="1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b="1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Original;</a:t>
            </a:r>
            <a:endParaRPr lang="ru-RU" sz="16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ru-RU" sz="1600" b="1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b="1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Vowelless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; </a:t>
            </a:r>
            <a:endParaRPr lang="ru-RU" sz="16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}  </a:t>
            </a:r>
          </a:p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names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"Mary"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srgbClr val="DC1414"/>
                </a:solidFill>
                <a:latin typeface="Consolas"/>
              </a:rPr>
              <a:t>Jay"}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TempProjectionItem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temp =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    from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    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TempProjectionItem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{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     Original 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n,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 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Vowelless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n.Replace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"e"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smtClean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"u"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ru-RU" sz="1600" dirty="0" smtClean="0"/>
          </a:p>
        </p:txBody>
      </p:sp>
      <p:sp>
        <p:nvSpPr>
          <p:cNvPr id="4" name="Блок-схема: документ 3"/>
          <p:cNvSpPr/>
          <p:nvPr/>
        </p:nvSpPr>
        <p:spPr bwMode="auto">
          <a:xfrm>
            <a:off x="321519" y="5257800"/>
            <a:ext cx="9471660" cy="1295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item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temp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			    where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item.Vowelless.Length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			    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item.Original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  <a:endParaRPr lang="ru-RU" sz="1600" dirty="0" err="1" smtClean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7992926" y="5366414"/>
            <a:ext cx="1830279" cy="1078173"/>
          </a:xfrm>
          <a:prstGeom prst="roundRec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Dick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Harry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Mary</a:t>
            </a:r>
            <a:endParaRPr lang="ru-RU" sz="1600" dirty="0" err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проекции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51460" y="762000"/>
            <a:ext cx="5448300" cy="533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b="1" dirty="0" smtClean="0"/>
              <a:t>Анонимные типы (</a:t>
            </a:r>
            <a:r>
              <a:rPr lang="en-US" b="1" dirty="0" smtClean="0"/>
              <a:t>Anonymous Type)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51460" y="1447800"/>
            <a:ext cx="9555480" cy="2895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Когда неудобно декларировать тип переменной при ее объявлении</a:t>
            </a:r>
            <a:r>
              <a:rPr lang="en-US" dirty="0" smtClean="0"/>
              <a:t>?</a:t>
            </a:r>
            <a:endParaRPr lang="ru-RU" dirty="0" smtClean="0"/>
          </a:p>
          <a:p>
            <a:pPr algn="just">
              <a:spcAft>
                <a:spcPts val="1000"/>
              </a:spcAft>
            </a:pPr>
            <a:r>
              <a:rPr lang="ru-RU" dirty="0" smtClean="0"/>
              <a:t>При полноценной работе с коллекциями тип результата операции или набора операций над коллекциями может сильно отличаться от типов обрабатываемых коллекций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en-US" dirty="0" smtClean="0"/>
              <a:t>C</a:t>
            </a:r>
            <a:r>
              <a:rPr lang="ru-RU" dirty="0" smtClean="0"/>
              <a:t>оздание нового типа каждый раз, когда необходимо выполнить преобразование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ru-RU" dirty="0" smtClean="0"/>
              <a:t>Создание одного большого типа со всеми полями, которые только могут получиться в результате операций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51460" y="4572000"/>
            <a:ext cx="9555480" cy="1295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b="1" dirty="0" smtClean="0"/>
              <a:t>Анонимные типы </a:t>
            </a:r>
            <a:r>
              <a:rPr lang="ru-RU" dirty="0" smtClean="0"/>
              <a:t>– это возможность создать новый тип, декларируя его не заранее, а непосредственно при создании переменной, причем типы и имена полей выводятся компилятором автоматически из инициализации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351107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Стратегии проекции</a:t>
            </a:r>
            <a:endParaRPr lang="ru-RU" dirty="0"/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21519" y="1600200"/>
            <a:ext cx="9471660" cy="3886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FF"/>
              </a:solidFill>
              <a:latin typeface="Consolas"/>
            </a:endParaRPr>
          </a:p>
          <a:p>
            <a:endParaRPr lang="ru-RU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names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"Mary"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"Jay"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intermediate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</a:t>
            </a:r>
          </a:p>
          <a:p>
            <a:r>
              <a:rPr lang="ru-RU" sz="16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{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Original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n,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Vowelless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n.Replace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"e"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600" dirty="0" smtClean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"u"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};</a:t>
            </a:r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 </a:t>
            </a:r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item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intermediate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where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item.Vowelless.Length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item.Original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  <a:endParaRPr lang="ru-RU" sz="1600" dirty="0" smtClean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21519" y="6858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Анонимные типы позволяют структурировать промежуточные результаты без написания специальных классов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21519" y="57150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en-US" dirty="0" err="1"/>
              <a:t>IEnumerable</a:t>
            </a:r>
            <a:r>
              <a:rPr lang="en-US" dirty="0"/>
              <a:t> &lt;random-compiler-produced-name&gt;</a:t>
            </a:r>
            <a:endParaRPr lang="ru-RU" dirty="0" err="1" smtClean="0"/>
          </a:p>
        </p:txBody>
      </p:sp>
    </p:spTree>
    <p:extLst>
      <p:ext uri="{BB962C8B-B14F-4D97-AF65-F5344CB8AC3E}">
        <p14:creationId xmlns:p14="http://schemas.microsoft.com/office/powerpoint/2010/main" val="280546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Стратегии проекции</a:t>
            </a:r>
            <a:endParaRPr lang="ru-RU" dirty="0"/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21519" y="1600200"/>
            <a:ext cx="9471660" cy="3886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names =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"Mary"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"Jay"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};</a:t>
            </a:r>
          </a:p>
          <a:p>
            <a:endParaRPr lang="ru-RU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query =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names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b="1" dirty="0" smtClean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vowelless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n.Replace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"e"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DC1414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               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).Replace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"u"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where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vowelless.Length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2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</a:rPr>
              <a:t>orderby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vowelless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n;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Thanks to let, n is still in scope.</a:t>
            </a:r>
            <a:endParaRPr lang="ru-RU" sz="1600" dirty="0" smtClean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21519" y="6858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Ключевое слово </a:t>
            </a:r>
            <a:r>
              <a:rPr lang="en-US" dirty="0" smtClean="0"/>
              <a:t>let</a:t>
            </a:r>
            <a:r>
              <a:rPr lang="ru-RU" dirty="0" smtClean="0"/>
              <a:t> вводит новую переменную вместе с переменной запроса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21519" y="5562600"/>
            <a:ext cx="9471660" cy="1066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Компилятор разрешает конструкцию </a:t>
            </a:r>
            <a:r>
              <a:rPr lang="en-US" dirty="0" smtClean="0"/>
              <a:t>let</a:t>
            </a:r>
            <a:r>
              <a:rPr lang="ru-RU" dirty="0" smtClean="0"/>
              <a:t>, выполняя проецирование во временный анонимный тип, который содержит переменную диапазона и новую переменную выражения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42369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стандартных операций запросов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53735283"/>
              </p:ext>
            </p:extLst>
          </p:nvPr>
        </p:nvGraphicFramePr>
        <p:xfrm>
          <a:off x="265430" y="1905000"/>
          <a:ext cx="945769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Скругленный прямоугольник 4"/>
          <p:cNvSpPr/>
          <p:nvPr/>
        </p:nvSpPr>
        <p:spPr bwMode="auto">
          <a:xfrm>
            <a:off x="251460" y="838200"/>
            <a:ext cx="955548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/>
              <a:t>Категории стандартных операций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17358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стандартных операций запросов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762000"/>
            <a:ext cx="94716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/>
              <a:t>Последовательность → последовательность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1828800"/>
            <a:ext cx="947166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>
                <a:cs typeface="Consolas" pitchFamily="49" charset="0"/>
              </a:rPr>
              <a:t>Фильтрация</a:t>
            </a:r>
            <a:endParaRPr lang="ru-RU" sz="1600" b="1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b="1" dirty="0"/>
              <a:t>→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&gt;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Возвращают подмножество исходных элементов</a:t>
            </a:r>
          </a:p>
          <a:p>
            <a:pPr>
              <a:spcAft>
                <a:spcPts val="1000"/>
              </a:spcAft>
            </a:pPr>
            <a:r>
              <a:rPr lang="en-US" sz="1600" b="1" dirty="0">
                <a:latin typeface="Consolas" pitchFamily="49" charset="0"/>
                <a:cs typeface="Consolas" pitchFamily="49" charset="0"/>
              </a:rPr>
              <a:t>Where, Take,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TakeWhile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Skip,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SkipWhile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Distinct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335280" y="3657600"/>
            <a:ext cx="9471660" cy="1828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>
                <a:cs typeface="Consolas" pitchFamily="49" charset="0"/>
              </a:rPr>
              <a:t>Проецирование</a:t>
            </a:r>
            <a:endParaRPr lang="ru-RU" sz="1600" b="1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b="1" dirty="0"/>
              <a:t>→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TResult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&gt;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Трансформируют каждый элемент с помощью лямбда-функции</a:t>
            </a:r>
          </a:p>
          <a:p>
            <a:pPr>
              <a:spcAft>
                <a:spcPts val="1000"/>
              </a:spcAft>
            </a:pPr>
            <a:r>
              <a:rPr lang="en-US" sz="1600" b="1" dirty="0">
                <a:latin typeface="Consolas" pitchFamily="49" charset="0"/>
                <a:cs typeface="Consolas" pitchFamily="49" charset="0"/>
              </a:rPr>
              <a:t>Where, Take,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TakeWhile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Skip,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SkipWhile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Distinct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стандартных операций запросов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762000"/>
            <a:ext cx="94716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/>
              <a:t>Последовательность → последовательность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1828800"/>
            <a:ext cx="947166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>
                <a:cs typeface="Consolas" pitchFamily="49" charset="0"/>
              </a:rPr>
              <a:t>Соединение</a:t>
            </a:r>
            <a:endParaRPr lang="ru-RU" sz="1600" b="1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TOuter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TInner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b="1" dirty="0"/>
              <a:t>→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TResult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Объединяют элементы одной последовательности с другой</a:t>
            </a:r>
          </a:p>
          <a:p>
            <a:pPr>
              <a:spcAft>
                <a:spcPts val="1000"/>
              </a:spcAft>
            </a:pPr>
            <a:r>
              <a:rPr lang="en-US" sz="1600" b="1" dirty="0">
                <a:latin typeface="Consolas" pitchFamily="49" charset="0"/>
                <a:cs typeface="Consolas" pitchFamily="49" charset="0"/>
              </a:rPr>
              <a:t>Join,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GroupJoin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Zip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335280" y="3657600"/>
            <a:ext cx="9471660" cy="1828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>
                <a:cs typeface="Consolas" pitchFamily="49" charset="0"/>
              </a:rPr>
              <a:t>Упорядочивание</a:t>
            </a:r>
            <a:endParaRPr lang="ru-RU" sz="1600" b="1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b="1" dirty="0"/>
              <a:t>→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IOrderedEnumerable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&gt;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Возвращает упорядоченную последовательность</a:t>
            </a:r>
          </a:p>
          <a:p>
            <a:pPr>
              <a:spcAft>
                <a:spcPts val="1000"/>
              </a:spcAft>
            </a:pP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OrderBy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ThenBy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Reverse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16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стандартных операций запросов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762000"/>
            <a:ext cx="94716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/>
              <a:t>Последовательность → последовательность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1828800"/>
            <a:ext cx="947166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>
                <a:cs typeface="Consolas" pitchFamily="49" charset="0"/>
              </a:rPr>
              <a:t>Группирование</a:t>
            </a:r>
            <a:endParaRPr lang="ru-RU" sz="1600" b="1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</a:t>
            </a:r>
            <a:r>
              <a:rPr lang="ru-RU" sz="1600" b="1" dirty="0" smtClean="0"/>
              <a:t>→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IGrouping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TSource,TElement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&gt;&gt;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Группирует последовательность в </a:t>
            </a:r>
            <a:r>
              <a:rPr lang="ru-RU" dirty="0" err="1" smtClean="0">
                <a:cs typeface="Consolas" pitchFamily="49" charset="0"/>
              </a:rPr>
              <a:t>подпоследоательности</a:t>
            </a:r>
            <a:endParaRPr lang="ru-RU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GroupBy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335280" y="3657600"/>
            <a:ext cx="9471660" cy="1828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>
                <a:cs typeface="Consolas" pitchFamily="49" charset="0"/>
              </a:rPr>
              <a:t>Операции над множествами</a:t>
            </a:r>
            <a:endParaRPr lang="ru-RU" sz="1600" b="1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b="1" dirty="0"/>
              <a:t>→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Принимает две последовательности одного и того же типа и возвращает их объединение, сумму, пересечение</a:t>
            </a:r>
          </a:p>
          <a:p>
            <a:pPr>
              <a:spcAft>
                <a:spcPts val="1000"/>
              </a:spcAft>
            </a:pP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Concat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Union, Intersect, Except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41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 в запросы LINQ</a:t>
            </a:r>
            <a:endParaRPr lang="ru-RU" dirty="0"/>
          </a:p>
        </p:txBody>
      </p:sp>
      <p:sp>
        <p:nvSpPr>
          <p:cNvPr id="15" name="Flowchart: Document 14"/>
          <p:cNvSpPr/>
          <p:nvPr/>
        </p:nvSpPr>
        <p:spPr bwMode="auto">
          <a:xfrm>
            <a:off x="335280" y="1610074"/>
            <a:ext cx="7543800" cy="3419126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int[]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numbers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10, 5, 13, 18, 4, 24, 65, 41, 30 };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evens</a:t>
            </a:r>
            <a:r>
              <a:rPr lang="arn-CL" sz="1600" dirty="0"/>
              <a:t> </a:t>
            </a:r>
            <a:r>
              <a:rPr lang="arn-CL" sz="1600" dirty="0" smtClean="0"/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=</a:t>
            </a:r>
          </a:p>
          <a:p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          </a:t>
            </a:r>
          </a:p>
          <a:p>
            <a:endParaRPr lang="en-US" sz="1600" b="1" dirty="0">
              <a:latin typeface="Consolas" pitchFamily="49" charset="0"/>
              <a:cs typeface="Consolas" pitchFamily="49" charset="0"/>
            </a:endParaRPr>
          </a:p>
          <a:p>
            <a:endParaRPr lang="en-US" sz="1600" b="1" dirty="0" smtClean="0">
              <a:latin typeface="Consolas" pitchFamily="49" charset="0"/>
              <a:cs typeface="Consolas" pitchFamily="49" charset="0"/>
            </a:endParaRPr>
          </a:p>
          <a:p>
            <a:endParaRPr lang="en-US" sz="1600" b="1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        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foreach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(int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in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evens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Console.WriteLine(number);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0"/>
          <p:cNvSpPr/>
          <p:nvPr/>
        </p:nvSpPr>
        <p:spPr bwMode="auto">
          <a:xfrm>
            <a:off x="1533818" y="2389642"/>
            <a:ext cx="3394710" cy="11155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from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number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numbers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where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number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% 2) == 0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orderby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number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select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24" name="Скругленный прямоугольник 23"/>
          <p:cNvSpPr/>
          <p:nvPr/>
        </p:nvSpPr>
        <p:spPr bwMode="auto">
          <a:xfrm>
            <a:off x="293371" y="7620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Выборка и формирование упорядоченного списка элементов массива с применением LINQ</a:t>
            </a:r>
            <a:endParaRPr lang="ru-RU" dirty="0" smtClean="0"/>
          </a:p>
        </p:txBody>
      </p:sp>
      <p:sp>
        <p:nvSpPr>
          <p:cNvPr id="21" name="Скругленный прямоугольник 20"/>
          <p:cNvSpPr/>
          <p:nvPr/>
        </p:nvSpPr>
        <p:spPr bwMode="auto">
          <a:xfrm>
            <a:off x="5951220" y="4283975"/>
            <a:ext cx="1257300" cy="17145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0"/>
              </a:spcAft>
            </a:pPr>
            <a:r>
              <a:rPr lang="ru-RU" dirty="0"/>
              <a:t>4</a:t>
            </a:r>
          </a:p>
          <a:p>
            <a:pPr algn="ctr">
              <a:spcAft>
                <a:spcPts val="0"/>
              </a:spcAft>
            </a:pPr>
            <a:r>
              <a:rPr lang="ru-RU" dirty="0"/>
              <a:t>10</a:t>
            </a:r>
          </a:p>
          <a:p>
            <a:pPr algn="ctr">
              <a:spcAft>
                <a:spcPts val="0"/>
              </a:spcAft>
            </a:pPr>
            <a:r>
              <a:rPr lang="ru-RU" dirty="0"/>
              <a:t>18</a:t>
            </a:r>
          </a:p>
          <a:p>
            <a:pPr algn="ctr">
              <a:spcAft>
                <a:spcPts val="0"/>
              </a:spcAft>
            </a:pPr>
            <a:r>
              <a:rPr lang="ru-RU" dirty="0"/>
              <a:t>24</a:t>
            </a:r>
          </a:p>
          <a:p>
            <a:pPr algn="ctr">
              <a:spcAft>
                <a:spcPts val="0"/>
              </a:spcAft>
            </a:pPr>
            <a:r>
              <a:rPr lang="ru-RU" dirty="0" smtClean="0"/>
              <a:t>30</a:t>
            </a:r>
          </a:p>
        </p:txBody>
      </p:sp>
      <p:pic>
        <p:nvPicPr>
          <p:cNvPr id="23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05187">
            <a:off x="4115462" y="4508641"/>
            <a:ext cx="1995836" cy="272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26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стандартных операций запросов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762000"/>
            <a:ext cx="94716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/>
              <a:t>Последовательность → последовательность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1828800"/>
            <a:ext cx="9471660" cy="1600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>
                <a:cs typeface="Consolas" pitchFamily="49" charset="0"/>
              </a:rPr>
              <a:t>Методы преобразования: импортирование</a:t>
            </a:r>
            <a:endParaRPr lang="ru-RU" sz="1600" b="1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IEnumerable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→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TResult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OfType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Cast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335280" y="3657600"/>
            <a:ext cx="9471660" cy="1828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>
                <a:cs typeface="Consolas" pitchFamily="49" charset="0"/>
              </a:rPr>
              <a:t>Методы преобразования: </a:t>
            </a:r>
            <a:r>
              <a:rPr lang="ru-RU" b="1" dirty="0" smtClean="0">
                <a:cs typeface="Consolas" pitchFamily="49" charset="0"/>
              </a:rPr>
              <a:t>экспортирование</a:t>
            </a:r>
            <a:endParaRPr lang="ru-RU" sz="1600" b="1" dirty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b="1" dirty="0"/>
              <a:t>→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массив, список, словарь, объект 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Lookup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 или последовательность</a:t>
            </a:r>
          </a:p>
          <a:p>
            <a:pPr>
              <a:spcAft>
                <a:spcPts val="1000"/>
              </a:spcAft>
            </a:pP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ToArray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ToList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ToDictionary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ToLookup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AsEnumerable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AsQueryable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0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стандартных операций запросов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762000"/>
            <a:ext cx="94716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/>
              <a:t>Последовательность → элемент или значение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1828800"/>
            <a:ext cx="9471660" cy="2133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>
                <a:cs typeface="Consolas" pitchFamily="49" charset="0"/>
              </a:rPr>
              <a:t>Операции элементов</a:t>
            </a:r>
            <a:endParaRPr lang="ru-RU" sz="1600" b="1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b="1" dirty="0" smtClean="0"/>
              <a:t>→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Tsource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Выбирает одиночный элемент из последовательности</a:t>
            </a:r>
          </a:p>
          <a:p>
            <a:pPr>
              <a:spcAft>
                <a:spcPts val="1000"/>
              </a:spcAft>
            </a:pPr>
            <a:r>
              <a:rPr lang="en-US" sz="1600" b="1" dirty="0">
                <a:latin typeface="Consolas" pitchFamily="49" charset="0"/>
                <a:cs typeface="Consolas" pitchFamily="49" charset="0"/>
              </a:rPr>
              <a:t>First,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FirstOrDefault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Last,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LastOrDefault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Single,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SingleOrDefault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>
              <a:spcAft>
                <a:spcPts val="1000"/>
              </a:spcAft>
            </a:pP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ElementAt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ElementAtOrDefault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DefaultIfEmpty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335280" y="4114800"/>
            <a:ext cx="9471660" cy="1828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>
                <a:cs typeface="Consolas" pitchFamily="49" charset="0"/>
              </a:rPr>
              <a:t>Методы </a:t>
            </a:r>
            <a:r>
              <a:rPr lang="ru-RU" b="1" dirty="0" smtClean="0">
                <a:cs typeface="Consolas" pitchFamily="49" charset="0"/>
              </a:rPr>
              <a:t>агрегирования</a:t>
            </a:r>
            <a:endParaRPr lang="ru-RU" sz="1600" b="1" dirty="0">
              <a:cs typeface="Consolas" pitchFamily="49" charset="0"/>
            </a:endParaRPr>
          </a:p>
          <a:p>
            <a:pPr algn="just">
              <a:spcAft>
                <a:spcPts val="1000"/>
              </a:spcAft>
            </a:pP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b="1" dirty="0"/>
              <a:t>→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скалярное значение</a:t>
            </a:r>
          </a:p>
          <a:p>
            <a:pPr algn="just"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Выполняет вычисление над последовательностью, возвращая скалярное значение</a:t>
            </a:r>
          </a:p>
          <a:p>
            <a:pPr>
              <a:spcAft>
                <a:spcPts val="1000"/>
              </a:spcAft>
            </a:pPr>
            <a:r>
              <a:rPr lang="en-US" sz="1600" b="1" dirty="0">
                <a:latin typeface="Consolas" pitchFamily="49" charset="0"/>
                <a:cs typeface="Consolas" pitchFamily="49" charset="0"/>
              </a:rPr>
              <a:t>Aggregate, Average, Count,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LongCount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, Sum, Max, Min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6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стандартных операций запросов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762000"/>
            <a:ext cx="94716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/>
              <a:t>Последовательность → элемент или значение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1828800"/>
            <a:ext cx="9471660" cy="2133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>
                <a:cs typeface="Consolas" pitchFamily="49" charset="0"/>
              </a:rPr>
              <a:t>Квантификаторы</a:t>
            </a:r>
            <a:endParaRPr lang="ru-RU" sz="1600" b="1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TSource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1600" b="1" dirty="0" smtClean="0"/>
              <a:t>→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значение </a:t>
            </a:r>
            <a:r>
              <a:rPr lang="en-US" sz="1600" b="1" dirty="0" err="1" smtClean="0">
                <a:latin typeface="Consolas" pitchFamily="49" charset="0"/>
                <a:cs typeface="Consolas" pitchFamily="49" charset="0"/>
              </a:rPr>
              <a:t>bool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Агрегация, возвращающая значение </a:t>
            </a:r>
            <a:r>
              <a:rPr lang="en-US" dirty="0" smtClean="0">
                <a:cs typeface="Consolas" pitchFamily="49" charset="0"/>
              </a:rPr>
              <a:t>true </a:t>
            </a:r>
            <a:r>
              <a:rPr lang="ru-RU" dirty="0" smtClean="0">
                <a:cs typeface="Consolas" pitchFamily="49" charset="0"/>
              </a:rPr>
              <a:t>или </a:t>
            </a:r>
            <a:r>
              <a:rPr lang="en-US" dirty="0" smtClean="0">
                <a:cs typeface="Consolas" pitchFamily="49" charset="0"/>
              </a:rPr>
              <a:t>false</a:t>
            </a:r>
            <a:endParaRPr lang="ru-RU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en-US" sz="1600" b="1" dirty="0">
                <a:latin typeface="Consolas" pitchFamily="49" charset="0"/>
                <a:cs typeface="Consolas" pitchFamily="49" charset="0"/>
              </a:rPr>
              <a:t>All, Any, Contains,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SequenceEqual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9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стандартных операций запросов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35280" y="762000"/>
            <a:ext cx="9471660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/>
              <a:t>Ничего→ последовательность</a:t>
            </a: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35280" y="1828800"/>
            <a:ext cx="9471660" cy="2133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ru-RU" b="1" dirty="0" smtClean="0">
                <a:cs typeface="Consolas" pitchFamily="49" charset="0"/>
              </a:rPr>
              <a:t>Методы генерации</a:t>
            </a:r>
            <a:endParaRPr lang="ru-RU" sz="1600" b="1" dirty="0" smtClean="0"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Ничего</a:t>
            </a:r>
            <a:r>
              <a:rPr lang="ru-RU" sz="1600" b="1" dirty="0" smtClean="0"/>
              <a:t>→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TResult</a:t>
            </a:r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&gt;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Производит простую последовательность</a:t>
            </a:r>
          </a:p>
          <a:p>
            <a:pPr>
              <a:spcAft>
                <a:spcPts val="1000"/>
              </a:spcAft>
            </a:pPr>
            <a:r>
              <a:rPr lang="en-US" sz="1600" b="1" dirty="0">
                <a:latin typeface="Consolas" pitchFamily="49" charset="0"/>
                <a:cs typeface="Consolas" pitchFamily="49" charset="0"/>
              </a:rPr>
              <a:t>Empty, Range, Repeat</a:t>
            </a:r>
            <a:endParaRPr lang="ru-RU" sz="1600" b="1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4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514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8459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запросы LINQ</a:t>
            </a: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272727" y="609600"/>
            <a:ext cx="9471660" cy="457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Базовые единицы данных </a:t>
            </a:r>
            <a:r>
              <a:rPr lang="en-US" dirty="0" smtClean="0"/>
              <a:t>LINQ</a:t>
            </a:r>
            <a:r>
              <a:rPr lang="ru-RU" dirty="0" smtClean="0"/>
              <a:t> – последовательности и элементы</a:t>
            </a:r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272727" y="1219200"/>
            <a:ext cx="947166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Последовательность – это любой объект, реализующий интерфейс</a:t>
            </a:r>
            <a:r>
              <a:rPr lang="en-US" dirty="0" smtClean="0"/>
              <a:t> </a:t>
            </a:r>
            <a:r>
              <a:rPr lang="ru-RU" dirty="0"/>
              <a:t> </a:t>
            </a:r>
            <a:r>
              <a:rPr lang="ru-RU" dirty="0" err="1"/>
              <a:t>IEnumerable</a:t>
            </a:r>
            <a:r>
              <a:rPr lang="ru-RU" dirty="0"/>
              <a:t>&lt;T</a:t>
            </a:r>
            <a:r>
              <a:rPr lang="ru-RU" dirty="0" smtClean="0"/>
              <a:t>&gt;</a:t>
            </a:r>
          </a:p>
          <a:p>
            <a:pPr algn="just">
              <a:spcAft>
                <a:spcPts val="1000"/>
              </a:spcAft>
            </a:pPr>
            <a:r>
              <a:rPr lang="ru-RU" dirty="0" smtClean="0"/>
              <a:t>Элемент – элемент внутри последовательности</a:t>
            </a:r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272727" y="2057400"/>
            <a:ext cx="9471660" cy="7620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names =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};</a:t>
            </a:r>
            <a:endParaRPr lang="ru-RU" sz="1600" dirty="0" err="1" smtClean="0"/>
          </a:p>
        </p:txBody>
      </p:sp>
      <p:sp>
        <p:nvSpPr>
          <p:cNvPr id="10" name="Скругленный прямоугольник 9"/>
          <p:cNvSpPr/>
          <p:nvPr/>
        </p:nvSpPr>
        <p:spPr bwMode="auto">
          <a:xfrm>
            <a:off x="272727" y="28956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Локальная последовательность – последовательность, представляющая локальную коллекцию объектов в памяти</a:t>
            </a:r>
          </a:p>
        </p:txBody>
      </p:sp>
      <p:sp>
        <p:nvSpPr>
          <p:cNvPr id="11" name="Скругленный прямоугольник 10"/>
          <p:cNvSpPr/>
          <p:nvPr/>
        </p:nvSpPr>
        <p:spPr bwMode="auto">
          <a:xfrm>
            <a:off x="272727" y="3733800"/>
            <a:ext cx="947166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Операция запроса – это метод , трансформирующий входную последовательность</a:t>
            </a:r>
          </a:p>
        </p:txBody>
      </p:sp>
      <p:sp>
        <p:nvSpPr>
          <p:cNvPr id="12" name="Скругленный прямоугольник 11"/>
          <p:cNvSpPr/>
          <p:nvPr/>
        </p:nvSpPr>
        <p:spPr bwMode="auto">
          <a:xfrm>
            <a:off x="272727" y="44196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 классе </a:t>
            </a:r>
            <a:r>
              <a:rPr lang="en-US" dirty="0" smtClean="0"/>
              <a:t>Enumerable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System.Linq</a:t>
            </a:r>
            <a:r>
              <a:rPr lang="en-US" dirty="0" smtClean="0"/>
              <a:t>) </a:t>
            </a:r>
            <a:r>
              <a:rPr lang="ru-RU" dirty="0" smtClean="0"/>
              <a:t>имеется около 40 операций запросов (реализованы в виде методов расширения) - стандартные операции запроса</a:t>
            </a:r>
          </a:p>
        </p:txBody>
      </p:sp>
      <p:sp>
        <p:nvSpPr>
          <p:cNvPr id="13" name="Скругленный прямоугольник 12"/>
          <p:cNvSpPr/>
          <p:nvPr/>
        </p:nvSpPr>
        <p:spPr bwMode="auto">
          <a:xfrm>
            <a:off x="265221" y="6019800"/>
            <a:ext cx="947166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Запросы, оперирующие на локальных последовательностях, называются локальными запросами или запросами </a:t>
            </a:r>
            <a:r>
              <a:rPr lang="en-US" dirty="0" smtClean="0"/>
              <a:t>LINQ to </a:t>
            </a:r>
            <a:r>
              <a:rPr lang="en-US" dirty="0"/>
              <a:t>Object (</a:t>
            </a:r>
            <a:r>
              <a:rPr lang="en-US" dirty="0" smtClean="0"/>
              <a:t>LINQ2Object, L2O)</a:t>
            </a:r>
            <a:endParaRPr lang="ru-RU" dirty="0" smtClean="0"/>
          </a:p>
        </p:txBody>
      </p:sp>
      <p:sp>
        <p:nvSpPr>
          <p:cNvPr id="14" name="Скругленный прямоугольник 13"/>
          <p:cNvSpPr/>
          <p:nvPr/>
        </p:nvSpPr>
        <p:spPr bwMode="auto">
          <a:xfrm>
            <a:off x="301501" y="5257800"/>
            <a:ext cx="9471660" cy="6858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Запрос представляет собой выражение, </a:t>
            </a:r>
            <a:r>
              <a:rPr lang="ru-RU" dirty="0" smtClean="0"/>
              <a:t>которое при перечислении трансформирует последовательности с помощью операций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6905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 в запросы LINQ</a:t>
            </a:r>
            <a:endParaRPr lang="ru-RU" dirty="0"/>
          </a:p>
        </p:txBody>
      </p:sp>
      <p:sp>
        <p:nvSpPr>
          <p:cNvPr id="15" name="Flowchart: Document 14"/>
          <p:cNvSpPr/>
          <p:nvPr/>
        </p:nvSpPr>
        <p:spPr bwMode="auto">
          <a:xfrm>
            <a:off x="335280" y="1610074"/>
            <a:ext cx="7543800" cy="3419126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int[]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numbers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{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10, 5, 13, 18, 4, 24, 65, 41, 30 };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evens</a:t>
            </a:r>
            <a:r>
              <a:rPr lang="arn-CL" sz="1600" dirty="0"/>
              <a:t> </a:t>
            </a:r>
            <a:r>
              <a:rPr lang="arn-CL" sz="1600" dirty="0" smtClean="0"/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=</a:t>
            </a:r>
          </a:p>
          <a:p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          </a:t>
            </a:r>
          </a:p>
          <a:p>
            <a:endParaRPr lang="en-US" sz="1600" b="1" dirty="0">
              <a:latin typeface="Consolas" pitchFamily="49" charset="0"/>
              <a:cs typeface="Consolas" pitchFamily="49" charset="0"/>
            </a:endParaRPr>
          </a:p>
          <a:p>
            <a:endParaRPr lang="en-US" sz="1600" b="1" dirty="0" smtClean="0">
              <a:latin typeface="Consolas" pitchFamily="49" charset="0"/>
              <a:cs typeface="Consolas" pitchFamily="49" charset="0"/>
            </a:endParaRPr>
          </a:p>
          <a:p>
            <a:endParaRPr lang="en-US" sz="1600" b="1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b="1" dirty="0" smtClean="0">
                <a:latin typeface="Consolas" pitchFamily="49" charset="0"/>
                <a:cs typeface="Consolas" pitchFamily="49" charset="0"/>
              </a:rPr>
              <a:t>        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foreach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(int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 in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evens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ru-RU" sz="1600" dirty="0" err="1" smtClean="0">
                <a:latin typeface="Consolas" pitchFamily="49" charset="0"/>
                <a:cs typeface="Consolas" pitchFamily="49" charset="0"/>
              </a:rPr>
              <a:t>Console.Write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("{0,1} ",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ru-RU" sz="16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7376161" y="1877342"/>
            <a:ext cx="2388870" cy="713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Получение источника данных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7369905" y="2743200"/>
            <a:ext cx="2388870" cy="6096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Создание запроса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7369905" y="3505200"/>
            <a:ext cx="2388871" cy="6096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Выполнение запроса</a:t>
            </a:r>
          </a:p>
        </p:txBody>
      </p:sp>
      <p:pic>
        <p:nvPicPr>
          <p:cNvPr id="19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385131">
            <a:off x="5697468" y="2186944"/>
            <a:ext cx="1708300" cy="27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800000">
            <a:off x="4735678" y="2820019"/>
            <a:ext cx="2683342" cy="254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ounded Rectangle 26"/>
          <p:cNvSpPr/>
          <p:nvPr/>
        </p:nvSpPr>
        <p:spPr bwMode="auto">
          <a:xfrm>
            <a:off x="335281" y="4876800"/>
            <a:ext cx="9471659" cy="8382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Во</a:t>
            </a:r>
            <a:r>
              <a:rPr lang="en-US" dirty="0" smtClean="0"/>
              <a:t> </a:t>
            </a:r>
            <a:r>
              <a:rPr lang="ru-RU" dirty="0" smtClean="0"/>
              <a:t>многих </a:t>
            </a:r>
            <a:r>
              <a:rPr lang="ru-RU" dirty="0"/>
              <a:t>случаях лежащий в основе тип не очевиден и даже напрямую недоступен в </a:t>
            </a:r>
            <a:r>
              <a:rPr lang="ru-RU" dirty="0" smtClean="0"/>
              <a:t>коде</a:t>
            </a:r>
            <a:r>
              <a:rPr lang="en-US" dirty="0" smtClean="0"/>
              <a:t> </a:t>
            </a:r>
            <a:r>
              <a:rPr lang="ru-RU" dirty="0" smtClean="0"/>
              <a:t>(или иногда генерируется </a:t>
            </a:r>
            <a:r>
              <a:rPr lang="ru-RU" dirty="0"/>
              <a:t>во время компиляции</a:t>
            </a:r>
            <a:r>
              <a:rPr lang="ru-RU" dirty="0" smtClean="0"/>
              <a:t>)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35280" y="5943600"/>
            <a:ext cx="9471661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Типы, которые поддерживают IEnumerable&lt;T&gt; (</a:t>
            </a:r>
            <a:r>
              <a:rPr lang="ru-RU" dirty="0" err="1" smtClean="0"/>
              <a:t>IQueryable</a:t>
            </a:r>
            <a:r>
              <a:rPr lang="ru-RU" dirty="0" smtClean="0"/>
              <a:t>&lt;T&gt;), называются запрашиваемыми типами</a:t>
            </a:r>
          </a:p>
        </p:txBody>
      </p:sp>
      <p:sp>
        <p:nvSpPr>
          <p:cNvPr id="22" name="Rectangle 20"/>
          <p:cNvSpPr/>
          <p:nvPr/>
        </p:nvSpPr>
        <p:spPr bwMode="auto">
          <a:xfrm>
            <a:off x="1533818" y="2389642"/>
            <a:ext cx="3394710" cy="11155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from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number </a:t>
            </a:r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in numbers</a:t>
            </a: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where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number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% 2) == 0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orderby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number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ru-RU" sz="1600" b="1" dirty="0" smtClean="0">
                <a:latin typeface="Consolas" pitchFamily="49" charset="0"/>
                <a:cs typeface="Consolas" pitchFamily="49" charset="0"/>
              </a:rPr>
              <a:t>select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number</a:t>
            </a:r>
            <a:r>
              <a:rPr lang="ru-RU" sz="1600" dirty="0" smtClean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pic>
        <p:nvPicPr>
          <p:cNvPr id="26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800000">
            <a:off x="4100108" y="3657599"/>
            <a:ext cx="3269796" cy="33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ounded Rectangle 15"/>
          <p:cNvSpPr/>
          <p:nvPr/>
        </p:nvSpPr>
        <p:spPr bwMode="auto">
          <a:xfrm>
            <a:off x="5182569" y="762000"/>
            <a:ext cx="2738097" cy="713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Входная последовательность</a:t>
            </a:r>
          </a:p>
        </p:txBody>
      </p:sp>
      <p:pic>
        <p:nvPicPr>
          <p:cNvPr id="23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516178">
            <a:off x="3599069" y="1902915"/>
            <a:ext cx="3035069" cy="24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ounded Rectangle 15"/>
          <p:cNvSpPr/>
          <p:nvPr/>
        </p:nvSpPr>
        <p:spPr bwMode="auto">
          <a:xfrm>
            <a:off x="335279" y="762000"/>
            <a:ext cx="2738097" cy="713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Выходная последовательность</a:t>
            </a:r>
          </a:p>
        </p:txBody>
      </p:sp>
      <p:pic>
        <p:nvPicPr>
          <p:cNvPr id="28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8030896">
            <a:off x="1398047" y="1726234"/>
            <a:ext cx="1553000" cy="302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 в запросы LINQ</a:t>
            </a:r>
            <a:endParaRPr lang="ru-RU" dirty="0"/>
          </a:p>
        </p:txBody>
      </p:sp>
      <p:sp>
        <p:nvSpPr>
          <p:cNvPr id="15" name="Flowchart: Document 14"/>
          <p:cNvSpPr/>
          <p:nvPr/>
        </p:nvSpPr>
        <p:spPr bwMode="auto">
          <a:xfrm>
            <a:off x="335280" y="1738448"/>
            <a:ext cx="7543800" cy="4357553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Northw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i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nd 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inherits from System.Data.Linq.DataContext.</a:t>
            </a:r>
          </a:p>
          <a:p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Northwind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nw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= new 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Northwind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(@"</a:t>
            </a:r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northwind.mdf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");</a:t>
            </a:r>
          </a:p>
          <a:p>
            <a:endParaRPr lang="arn-CL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 smtClean="0">
                <a:latin typeface="Consolas" pitchFamily="49" charset="0"/>
                <a:cs typeface="Consolas" pitchFamily="49" charset="0"/>
              </a:rPr>
              <a:t>var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companyNameQuery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from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cust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in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nw.Customers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where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cust.City == "London"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select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cust.CompanyName;</a:t>
            </a: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foreach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 (var customer in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companyNameQuery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Console.WriteLine(customer);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7376161" y="1981200"/>
            <a:ext cx="2388870" cy="6096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Получение источника данных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7376161" y="2743200"/>
            <a:ext cx="2388870" cy="6096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smtClean="0"/>
              <a:t>Создание запроса</a:t>
            </a:r>
          </a:p>
        </p:txBody>
      </p:sp>
      <p:pic>
        <p:nvPicPr>
          <p:cNvPr id="19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242321">
            <a:off x="5895784" y="2175469"/>
            <a:ext cx="1708300" cy="27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800000">
            <a:off x="4327827" y="3001562"/>
            <a:ext cx="2683342" cy="254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Скругленный прямоугольник 23"/>
          <p:cNvSpPr/>
          <p:nvPr/>
        </p:nvSpPr>
        <p:spPr bwMode="auto">
          <a:xfrm>
            <a:off x="293371" y="7620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LINQ</a:t>
            </a:r>
            <a:r>
              <a:rPr lang="en-US" dirty="0" smtClean="0"/>
              <a:t> </a:t>
            </a:r>
            <a:r>
              <a:rPr lang="ru-RU" dirty="0" smtClean="0"/>
              <a:t>также поддерживает последовательности, которые могут наполняться из удаленных источников, таких как </a:t>
            </a:r>
            <a:r>
              <a:rPr lang="en-US" dirty="0" smtClean="0"/>
              <a:t>SQL Server</a:t>
            </a:r>
            <a:endParaRPr lang="ru-RU" dirty="0" smtClean="0"/>
          </a:p>
        </p:txBody>
      </p:sp>
      <p:pic>
        <p:nvPicPr>
          <p:cNvPr id="26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281504">
            <a:off x="5530130" y="3969000"/>
            <a:ext cx="2689310" cy="27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Рамка 3"/>
          <p:cNvSpPr/>
          <p:nvPr/>
        </p:nvSpPr>
        <p:spPr bwMode="auto">
          <a:xfrm>
            <a:off x="754380" y="3001563"/>
            <a:ext cx="3573447" cy="732238"/>
          </a:xfrm>
          <a:prstGeom prst="frame">
            <a:avLst>
              <a:gd name="adj1" fmla="val 0"/>
            </a:avLst>
          </a:prstGeom>
          <a:solidFill>
            <a:schemeClr val="bg1"/>
          </a:solidFill>
          <a:ln w="28575">
            <a:solidFill>
              <a:srgbClr val="002C78"/>
            </a:solidFill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13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2530122">
            <a:off x="4155232" y="4104938"/>
            <a:ext cx="2689310" cy="27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7"/>
          <p:cNvSpPr/>
          <p:nvPr/>
        </p:nvSpPr>
        <p:spPr bwMode="auto">
          <a:xfrm>
            <a:off x="6422842" y="4644723"/>
            <a:ext cx="2147754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Выражение запроса</a:t>
            </a:r>
          </a:p>
        </p:txBody>
      </p:sp>
      <p:sp>
        <p:nvSpPr>
          <p:cNvPr id="21" name="Rounded Rectangle 17"/>
          <p:cNvSpPr/>
          <p:nvPr/>
        </p:nvSpPr>
        <p:spPr bwMode="auto">
          <a:xfrm>
            <a:off x="228600" y="4949523"/>
            <a:ext cx="2147754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Переменная запроса</a:t>
            </a:r>
          </a:p>
        </p:txBody>
      </p:sp>
      <p:pic>
        <p:nvPicPr>
          <p:cNvPr id="22" name="Picture 16" descr="arrow0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7212742">
            <a:off x="-724393" y="3955406"/>
            <a:ext cx="2444827" cy="29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Скругленный прямоугольник 22"/>
          <p:cNvSpPr/>
          <p:nvPr/>
        </p:nvSpPr>
        <p:spPr bwMode="auto">
          <a:xfrm>
            <a:off x="293371" y="5867400"/>
            <a:ext cx="9471660" cy="7620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Поддерживаются посредством соответствующего набора стандартных операций запросов в классе </a:t>
            </a:r>
            <a:r>
              <a:rPr lang="en-US" dirty="0" err="1" smtClean="0"/>
              <a:t>Queryable</a:t>
            </a:r>
            <a:endParaRPr lang="ru-RU" dirty="0" smtClean="0"/>
          </a:p>
        </p:txBody>
      </p:sp>
      <p:sp>
        <p:nvSpPr>
          <p:cNvPr id="25" name="Rounded Rectangle 17"/>
          <p:cNvSpPr/>
          <p:nvPr/>
        </p:nvSpPr>
        <p:spPr bwMode="auto">
          <a:xfrm>
            <a:off x="7376161" y="3505200"/>
            <a:ext cx="2388870" cy="6096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/>
              <a:t>Выполнение запроса</a:t>
            </a:r>
          </a:p>
        </p:txBody>
      </p:sp>
    </p:spTree>
    <p:extLst>
      <p:ext uri="{BB962C8B-B14F-4D97-AF65-F5344CB8AC3E}">
        <p14:creationId xmlns:p14="http://schemas.microsoft.com/office/powerpoint/2010/main" val="31410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запросы LINQ</a:t>
            </a: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301501" y="762000"/>
            <a:ext cx="9471660" cy="6096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/>
              <a:t>Запрос представляет собой выражение, </a:t>
            </a:r>
            <a:r>
              <a:rPr lang="ru-RU" dirty="0" smtClean="0"/>
              <a:t>которое при перечислении трансформирует последовательности с помощью операций запросов (метод расширения)</a:t>
            </a:r>
          </a:p>
        </p:txBody>
      </p:sp>
      <p:sp>
        <p:nvSpPr>
          <p:cNvPr id="3" name="Блок-схема: документ 2"/>
          <p:cNvSpPr/>
          <p:nvPr/>
        </p:nvSpPr>
        <p:spPr bwMode="auto">
          <a:xfrm>
            <a:off x="301501" y="1524000"/>
            <a:ext cx="9471660" cy="19812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ru-RU" sz="16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[] names = {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"Tom"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"Dick"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"Harry"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};</a:t>
            </a:r>
          </a:p>
          <a:p>
            <a:endParaRPr lang="ru-RU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filteredNames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System.Linq.Enumerable.Where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names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n 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&gt;=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/>
              </a:rPr>
              <a:t>                                    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filteredNames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Console.Write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(n + 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"|"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  <a:endParaRPr lang="ru-RU" sz="1600" dirty="0" err="1" smtClean="0"/>
          </a:p>
        </p:txBody>
      </p:sp>
      <p:sp>
        <p:nvSpPr>
          <p:cNvPr id="4" name="Блок-схема: альтернативный процесс 3"/>
          <p:cNvSpPr/>
          <p:nvPr/>
        </p:nvSpPr>
        <p:spPr bwMode="auto">
          <a:xfrm>
            <a:off x="6756892" y="2545080"/>
            <a:ext cx="2983741" cy="685800"/>
          </a:xfrm>
          <a:prstGeom prst="flowChartAlternateProcess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en-US" b="1" dirty="0" err="1">
                <a:latin typeface="Consolas" pitchFamily="49" charset="0"/>
                <a:cs typeface="Consolas" pitchFamily="49" charset="0"/>
              </a:rPr>
              <a:t>Dick|Harry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|</a:t>
            </a:r>
            <a:endParaRPr lang="ru-RU" b="1" dirty="0" err="1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6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0" y="2750609"/>
            <a:ext cx="1708300" cy="27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Блок-схема: документ 11"/>
          <p:cNvSpPr/>
          <p:nvPr/>
        </p:nvSpPr>
        <p:spPr bwMode="auto">
          <a:xfrm>
            <a:off x="298999" y="3581400"/>
            <a:ext cx="947166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filteredNames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=</a:t>
            </a:r>
            <a:r>
              <a:rPr lang="ru-RU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names.Where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(n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&gt;= </a:t>
            </a:r>
            <a:r>
              <a:rPr lang="en-US" sz="1600" dirty="0">
                <a:solidFill>
                  <a:srgbClr val="C81EFA"/>
                </a:solidFill>
                <a:latin typeface="Consolas"/>
              </a:rPr>
              <a:t>4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3" name="Блок-схема: альтернативный процесс 12"/>
          <p:cNvSpPr/>
          <p:nvPr/>
        </p:nvSpPr>
        <p:spPr bwMode="auto">
          <a:xfrm>
            <a:off x="6537960" y="1676400"/>
            <a:ext cx="2983741" cy="53340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en-US" b="1" dirty="0"/>
              <a:t>using </a:t>
            </a:r>
            <a:r>
              <a:rPr lang="en-US" b="1" dirty="0" err="1"/>
              <a:t>System.Linq</a:t>
            </a:r>
            <a:r>
              <a:rPr lang="en-US" b="1" dirty="0"/>
              <a:t>;</a:t>
            </a:r>
            <a:endParaRPr lang="ru-RU" b="1" dirty="0" err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Блок-схема: альтернативный процесс 13"/>
          <p:cNvSpPr/>
          <p:nvPr/>
        </p:nvSpPr>
        <p:spPr bwMode="auto">
          <a:xfrm>
            <a:off x="314012" y="5334000"/>
            <a:ext cx="9475413" cy="129540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spcAft>
                <a:spcPts val="1000"/>
              </a:spcAft>
            </a:pPr>
            <a:r>
              <a:rPr lang="ru-RU" dirty="0" smtClean="0"/>
              <a:t>Синтаксис построения запросов, при котором используются методы расширения и лямбда-выражения называется </a:t>
            </a:r>
            <a:r>
              <a:rPr lang="ru-RU" b="1" dirty="0" smtClean="0"/>
              <a:t>текучим (</a:t>
            </a:r>
            <a:r>
              <a:rPr lang="en-US" b="1" dirty="0" smtClean="0"/>
              <a:t>fluent</a:t>
            </a:r>
            <a:r>
              <a:rPr lang="ru-RU" b="1" dirty="0" smtClean="0"/>
              <a:t>) </a:t>
            </a:r>
            <a:r>
              <a:rPr lang="ru-RU" dirty="0" smtClean="0"/>
              <a:t>синтаксисом</a:t>
            </a:r>
          </a:p>
          <a:p>
            <a:pPr algn="just"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Текучий синтаксис позволяет формировать цепочки операций запросов </a:t>
            </a:r>
          </a:p>
        </p:txBody>
      </p:sp>
      <p:sp>
        <p:nvSpPr>
          <p:cNvPr id="15" name="Блок-схема: документ 14"/>
          <p:cNvSpPr/>
          <p:nvPr/>
        </p:nvSpPr>
        <p:spPr bwMode="auto">
          <a:xfrm>
            <a:off x="268973" y="4419600"/>
            <a:ext cx="9471660" cy="914400"/>
          </a:xfrm>
          <a:prstGeom prst="flowChartDocument">
            <a:avLst/>
          </a:prstGeom>
          <a:solidFill>
            <a:schemeClr val="bg1"/>
          </a:solidFill>
          <a:ln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IEnumerable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filteredNames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 smtClean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n </a:t>
            </a:r>
            <a:r>
              <a:rPr lang="en-US" sz="1600" b="1" dirty="0" smtClean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names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			   </a:t>
            </a:r>
            <a:r>
              <a:rPr lang="en-US" sz="1600" b="1" dirty="0" smtClean="0">
                <a:solidFill>
                  <a:srgbClr val="0000FF"/>
                </a:solidFill>
                <a:latin typeface="Consolas"/>
              </a:rPr>
              <a:t>where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n.Contains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DC1414"/>
                </a:solidFill>
                <a:latin typeface="Consolas"/>
              </a:rPr>
              <a:t>"a"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/>
              </a:rPr>
              <a:t>				   </a:t>
            </a:r>
            <a:r>
              <a:rPr lang="en-US" sz="1600" b="1" dirty="0" smtClean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n;</a:t>
            </a:r>
          </a:p>
        </p:txBody>
      </p:sp>
      <p:sp>
        <p:nvSpPr>
          <p:cNvPr id="16" name="Блок-схема: альтернативный процесс 15"/>
          <p:cNvSpPr/>
          <p:nvPr/>
        </p:nvSpPr>
        <p:spPr bwMode="auto">
          <a:xfrm>
            <a:off x="6805684" y="4854056"/>
            <a:ext cx="2983741" cy="68580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 smtClean="0">
                <a:cs typeface="Consolas" pitchFamily="49" charset="0"/>
              </a:rPr>
              <a:t>Синтаксис выражений запросов</a:t>
            </a:r>
          </a:p>
        </p:txBody>
      </p:sp>
      <p:sp>
        <p:nvSpPr>
          <p:cNvPr id="17" name="Блок-схема: альтернативный процесс 16"/>
          <p:cNvSpPr/>
          <p:nvPr/>
        </p:nvSpPr>
        <p:spPr bwMode="auto">
          <a:xfrm>
            <a:off x="6805684" y="3162300"/>
            <a:ext cx="2983741" cy="68580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000"/>
              </a:spcAft>
            </a:pPr>
            <a:r>
              <a:rPr lang="ru-RU" dirty="0">
                <a:cs typeface="Consolas" pitchFamily="49" charset="0"/>
              </a:rPr>
              <a:t>Синтаксис </a:t>
            </a:r>
            <a:r>
              <a:rPr lang="ru-RU" dirty="0" smtClean="0">
                <a:cs typeface="Consolas" pitchFamily="49" charset="0"/>
              </a:rPr>
              <a:t>операций запросов (</a:t>
            </a:r>
            <a:r>
              <a:rPr lang="en-US" smtClean="0">
                <a:cs typeface="Consolas" pitchFamily="49" charset="0"/>
              </a:rPr>
              <a:t>fluent</a:t>
            </a:r>
            <a:r>
              <a:rPr lang="ru-RU" smtClean="0">
                <a:cs typeface="Consolas" pitchFamily="49" charset="0"/>
              </a:rPr>
              <a:t>)</a:t>
            </a:r>
            <a:endParaRPr lang="ru-RU" dirty="0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61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Template_Aug_2008_blue_line_automat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>
          <a:headEnd/>
          <a:tailEnd/>
        </a:ln>
        <a:effectLst>
          <a:innerShdw blurRad="63500" dist="50800" dir="2700000">
            <a:prstClr val="black">
              <a:alpha val="50000"/>
            </a:prstClr>
          </a:innerShdw>
        </a:effec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spcAft>
            <a:spcPts val="1000"/>
          </a:spcAft>
          <a:defRPr dirty="0" err="1" smtClean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6F96B3B-5B2C-4996-9E02-395DA9EA8E7E}">
  <ds:schemaRefs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Presentation_Template_Aug_2008_blue_line_automated</Template>
  <TotalTime>13356</TotalTime>
  <Words>3912</Words>
  <Application>Microsoft Macintosh PowerPoint</Application>
  <PresentationFormat>Custom</PresentationFormat>
  <Paragraphs>672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 Black</vt:lpstr>
      <vt:lpstr>Calibri</vt:lpstr>
      <vt:lpstr>Consolas</vt:lpstr>
      <vt:lpstr>Helvetica LT Std</vt:lpstr>
      <vt:lpstr>Narkisim</vt:lpstr>
      <vt:lpstr>Arial</vt:lpstr>
      <vt:lpstr>Wingdings</vt:lpstr>
      <vt:lpstr>Presentation_Template_Aug_2008_blue_line_automated</vt:lpstr>
      <vt:lpstr>PowerPoint Presentation</vt:lpstr>
      <vt:lpstr>Что такое LINQ?</vt:lpstr>
      <vt:lpstr>Что такое LINQ?</vt:lpstr>
      <vt:lpstr>Введение в запросы LINQ</vt:lpstr>
      <vt:lpstr>Введение в запросы LINQ</vt:lpstr>
      <vt:lpstr>Введение в запросы LINQ</vt:lpstr>
      <vt:lpstr>Введение в запросы LINQ</vt:lpstr>
      <vt:lpstr>Введение в запросы LINQ</vt:lpstr>
      <vt:lpstr>Введение в запросы LINQ</vt:lpstr>
      <vt:lpstr>Текучий синтаксис (Fluent Syntax)</vt:lpstr>
      <vt:lpstr>Текучий синтаксис (Fluent Syntax)</vt:lpstr>
      <vt:lpstr>Текучий синтаксис (Fluent Syntax)</vt:lpstr>
      <vt:lpstr>Текучий синтаксис (Fluent Syntax)</vt:lpstr>
      <vt:lpstr>Составление лямбда-выражений</vt:lpstr>
      <vt:lpstr>Составление лямбда-выражений</vt:lpstr>
      <vt:lpstr>Естественный порядок</vt:lpstr>
      <vt:lpstr>Другие операции</vt:lpstr>
      <vt:lpstr>Выражения запросов</vt:lpstr>
      <vt:lpstr>Выражения запросов</vt:lpstr>
      <vt:lpstr>Выражения запросов. Переменные диапазона</vt:lpstr>
      <vt:lpstr>Синтаксис выражений запросов vs. текучий синтаксис</vt:lpstr>
      <vt:lpstr>Отложенное выполнение</vt:lpstr>
      <vt:lpstr>Отложенное выполнение</vt:lpstr>
      <vt:lpstr>Отложенное выполнение. Повторная оценка</vt:lpstr>
      <vt:lpstr>Захваченные переменные</vt:lpstr>
      <vt:lpstr>Захваченные переменные</vt:lpstr>
      <vt:lpstr>Как работает отложенное выполнение</vt:lpstr>
      <vt:lpstr>Как работает отложенное выполнение</vt:lpstr>
      <vt:lpstr>Как работает отложенное выполнение</vt:lpstr>
      <vt:lpstr>Как работает отложенное выполнение</vt:lpstr>
      <vt:lpstr>Каким образом выполняются запросы</vt:lpstr>
      <vt:lpstr>Каким образом выполняются запросы</vt:lpstr>
      <vt:lpstr>Подзапросы</vt:lpstr>
      <vt:lpstr>Подзапросы</vt:lpstr>
      <vt:lpstr>Подзапросы</vt:lpstr>
      <vt:lpstr>Подзапросы</vt:lpstr>
      <vt:lpstr>Стратегии композиции</vt:lpstr>
      <vt:lpstr>Стратегии композиции. Последовательное построение запросов</vt:lpstr>
      <vt:lpstr>Стратегии композиции. Ключевое слово into </vt:lpstr>
      <vt:lpstr>Стратегии композиции. Упаковка запросов</vt:lpstr>
      <vt:lpstr>Стратегии композиции. Упаковка запросов</vt:lpstr>
      <vt:lpstr>Стратегии проекции</vt:lpstr>
      <vt:lpstr>Стратегии проекции</vt:lpstr>
      <vt:lpstr>Стратегии проекции</vt:lpstr>
      <vt:lpstr>Стратегии проекции</vt:lpstr>
      <vt:lpstr>Обзор стандартных операций запросов</vt:lpstr>
      <vt:lpstr>Обзор стандартных операций запросов</vt:lpstr>
      <vt:lpstr>Обзор стандартных операций запросов</vt:lpstr>
      <vt:lpstr>Обзор стандартных операций запросов</vt:lpstr>
      <vt:lpstr>Обзор стандартных операций запросов</vt:lpstr>
      <vt:lpstr>Обзор стандартных операций запросов</vt:lpstr>
      <vt:lpstr>Обзор стандартных операций запросов</vt:lpstr>
      <vt:lpstr>Обзор стандартных операций запросов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LINQ</dc:title>
  <dc:creator>Anzhelika Kravchuk</dc:creator>
  <cp:lastModifiedBy>Microsoft Office User</cp:lastModifiedBy>
  <cp:revision>1161</cp:revision>
  <dcterms:created xsi:type="dcterms:W3CDTF">2008-09-08T12:48:20Z</dcterms:created>
  <dcterms:modified xsi:type="dcterms:W3CDTF">2017-09-07T10:27:42Z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